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42"/>
  </p:notesMasterIdLst>
  <p:sldIdLst>
    <p:sldId id="256" r:id="rId2"/>
    <p:sldId id="258" r:id="rId3"/>
    <p:sldId id="262" r:id="rId4"/>
    <p:sldId id="259" r:id="rId5"/>
    <p:sldId id="257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6" r:id="rId17"/>
    <p:sldId id="271" r:id="rId18"/>
    <p:sldId id="274" r:id="rId19"/>
    <p:sldId id="272" r:id="rId20"/>
    <p:sldId id="273" r:id="rId21"/>
    <p:sldId id="275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5143500" type="screen16x9"/>
  <p:notesSz cx="6858000" cy="9144000"/>
  <p:embeddedFontLst>
    <p:embeddedFont>
      <p:font typeface="Gill Sans" panose="020B0502020104020203" pitchFamily="34" charset="-79"/>
      <p:regular r:id="rId43"/>
      <p:bold r:id="rId44"/>
    </p:embeddedFont>
    <p:embeddedFont>
      <p:font typeface="Open Sans" panose="020B0606030504020204" pitchFamily="34" charset="0"/>
      <p:regular r:id="rId45"/>
      <p:bold r:id="rId46"/>
      <p:italic r:id="rId47"/>
      <p:boldItalic r:id="rId4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009">
          <p15:clr>
            <a:srgbClr val="A4A3A4"/>
          </p15:clr>
        </p15:guide>
        <p15:guide id="2" pos="281">
          <p15:clr>
            <a:srgbClr val="A4A3A4"/>
          </p15:clr>
        </p15:guide>
        <p15:guide id="3" pos="979">
          <p15:clr>
            <a:srgbClr val="A4A3A4"/>
          </p15:clr>
        </p15:guide>
        <p15:guide id="4" pos="1174">
          <p15:clr>
            <a:srgbClr val="A4A3A4"/>
          </p15:clr>
        </p15:guide>
        <p15:guide id="5" pos="1865">
          <p15:clr>
            <a:srgbClr val="A4A3A4"/>
          </p15:clr>
        </p15:guide>
        <p15:guide id="6" pos="2066">
          <p15:clr>
            <a:srgbClr val="A4A3A4"/>
          </p15:clr>
        </p15:guide>
        <p15:guide id="7" pos="2783">
          <p15:clr>
            <a:srgbClr val="A4A3A4"/>
          </p15:clr>
        </p15:guide>
        <p15:guide id="8" pos="2977">
          <p15:clr>
            <a:srgbClr val="A4A3A4"/>
          </p15:clr>
        </p15:guide>
        <p15:guide id="9" pos="3675">
          <p15:clr>
            <a:srgbClr val="A4A3A4"/>
          </p15:clr>
        </p15:guide>
        <p15:guide id="10" pos="3869">
          <p15:clr>
            <a:srgbClr val="A4A3A4"/>
          </p15:clr>
        </p15:guide>
        <p15:guide id="11" pos="4565">
          <p15:clr>
            <a:srgbClr val="A4A3A4"/>
          </p15:clr>
        </p15:guide>
        <p15:guide id="12" pos="4761">
          <p15:clr>
            <a:srgbClr val="A4A3A4"/>
          </p15:clr>
        </p15:guide>
        <p15:guide id="13" pos="5479">
          <p15:clr>
            <a:srgbClr val="A4A3A4"/>
          </p15:clr>
        </p15:guide>
        <p15:guide id="14" orient="horz" pos="2835">
          <p15:clr>
            <a:srgbClr val="A4A3A4"/>
          </p15:clr>
        </p15:guide>
        <p15:guide id="15" orient="horz" pos="2381">
          <p15:clr>
            <a:srgbClr val="A4A3A4"/>
          </p15:clr>
        </p15:guide>
        <p15:guide id="16" orient="horz" pos="231">
          <p15:clr>
            <a:srgbClr val="A4A3A4"/>
          </p15:clr>
        </p15:guide>
        <p15:guide id="17" orient="horz" pos="1296">
          <p15:clr>
            <a:srgbClr val="A4A3A4"/>
          </p15:clr>
        </p15:guide>
        <p15:guide id="18" orient="horz" pos="69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9" roundtripDataSignature="AMtx7mikGd62rexYUxiw3dAkZAsaaMR+v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39" d="100"/>
          <a:sy n="139" d="100"/>
        </p:scale>
        <p:origin x="176" y="536"/>
      </p:cViewPr>
      <p:guideLst>
        <p:guide orient="horz" pos="3009"/>
        <p:guide pos="281"/>
        <p:guide pos="979"/>
        <p:guide pos="1174"/>
        <p:guide pos="1865"/>
        <p:guide pos="2066"/>
        <p:guide pos="2783"/>
        <p:guide pos="2977"/>
        <p:guide pos="3675"/>
        <p:guide pos="3869"/>
        <p:guide pos="4565"/>
        <p:guide pos="4761"/>
        <p:guide pos="5479"/>
        <p:guide orient="horz" pos="2835"/>
        <p:guide orient="horz" pos="2381"/>
        <p:guide orient="horz" pos="231"/>
        <p:guide orient="horz" pos="1296"/>
        <p:guide orient="horz" pos="69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font" Target="fonts/font5.fntdata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font" Target="fonts/font3.fntdata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2.fntdata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1.fntdata"/><Relationship Id="rId48" Type="http://schemas.openxmlformats.org/officeDocument/2006/relationships/font" Target="fonts/font6.fntdata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4.fnt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42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42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42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42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42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4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4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4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4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5" name="Google Shape;16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Титульный слайд">
  <p:cSld name="Титульный слайд">
    <p:bg>
      <p:bgPr>
        <a:solidFill>
          <a:schemeClr val="lt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10"/>
          <p:cNvPicPr preferRelativeResize="0"/>
          <p:nvPr/>
        </p:nvPicPr>
        <p:blipFill rotWithShape="1">
          <a:blip r:embed="rId2">
            <a:alphaModFix/>
          </a:blip>
          <a:srcRect l="317" r="308"/>
          <a:stretch/>
        </p:blipFill>
        <p:spPr>
          <a:xfrm>
            <a:off x="6480043" y="1335994"/>
            <a:ext cx="1787669" cy="3642616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0"/>
          <p:cNvSpPr/>
          <p:nvPr/>
        </p:nvSpPr>
        <p:spPr>
          <a:xfrm>
            <a:off x="0" y="4504204"/>
            <a:ext cx="9144000" cy="659019"/>
          </a:xfrm>
          <a:prstGeom prst="rect">
            <a:avLst/>
          </a:prstGeom>
          <a:solidFill>
            <a:srgbClr val="34312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72"/>
              <a:buFont typeface="Arial"/>
              <a:buNone/>
            </a:pPr>
            <a:endParaRPr sz="1172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7" name="Google Shape;17;p10"/>
          <p:cNvSpPr/>
          <p:nvPr/>
        </p:nvSpPr>
        <p:spPr>
          <a:xfrm>
            <a:off x="0" y="4504204"/>
            <a:ext cx="9144000" cy="659019"/>
          </a:xfrm>
          <a:prstGeom prst="rect">
            <a:avLst/>
          </a:prstGeom>
          <a:solidFill>
            <a:srgbClr val="34312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72"/>
              <a:buFont typeface="Arial"/>
              <a:buNone/>
            </a:pPr>
            <a:endParaRPr sz="1172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8" name="Google Shape;18;p10"/>
          <p:cNvSpPr txBox="1">
            <a:spLocks noGrp="1"/>
          </p:cNvSpPr>
          <p:nvPr>
            <p:ph type="ctrTitle"/>
          </p:nvPr>
        </p:nvSpPr>
        <p:spPr>
          <a:xfrm>
            <a:off x="446013" y="2829195"/>
            <a:ext cx="5275035" cy="797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4312D"/>
              </a:buClr>
              <a:buSzPts val="2429"/>
              <a:buFont typeface="Arial"/>
              <a:buNone/>
              <a:defRPr sz="2429" b="1" i="0" cap="none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subTitle" idx="1"/>
          </p:nvPr>
        </p:nvSpPr>
        <p:spPr>
          <a:xfrm>
            <a:off x="446012" y="4504204"/>
            <a:ext cx="6034031" cy="659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SzPts val="1000"/>
              <a:buNone/>
              <a:defRPr sz="1000" b="0" i="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125"/>
              <a:buNone/>
              <a:defRPr sz="1125"/>
            </a:lvl2pPr>
            <a:lvl3pPr lvl="2" algn="ctr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012"/>
              <a:buNone/>
              <a:defRPr sz="1012"/>
            </a:lvl3pPr>
            <a:lvl4pPr lvl="3" algn="ctr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900"/>
              <a:buNone/>
              <a:defRPr sz="900"/>
            </a:lvl4pPr>
            <a:lvl5pPr lvl="4" algn="ctr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900"/>
              <a:buNone/>
              <a:defRPr sz="900"/>
            </a:lvl5pPr>
            <a:lvl6pPr lvl="5" algn="ctr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900"/>
              <a:buNone/>
              <a:defRPr sz="900"/>
            </a:lvl6pPr>
            <a:lvl7pPr lvl="6" algn="ctr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900"/>
              <a:buNone/>
              <a:defRPr sz="900"/>
            </a:lvl7pPr>
            <a:lvl8pPr lvl="7" algn="ctr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900"/>
              <a:buNone/>
              <a:defRPr sz="900"/>
            </a:lvl8pPr>
            <a:lvl9pPr lvl="8" algn="ctr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20" name="Google Shape;20;p10"/>
          <p:cNvSpPr/>
          <p:nvPr/>
        </p:nvSpPr>
        <p:spPr>
          <a:xfrm>
            <a:off x="0" y="2"/>
            <a:ext cx="9144000" cy="688337"/>
          </a:xfrm>
          <a:prstGeom prst="rect">
            <a:avLst/>
          </a:prstGeom>
          <a:solidFill>
            <a:srgbClr val="D4D4D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72"/>
              <a:buFont typeface="Arial"/>
              <a:buNone/>
            </a:pPr>
            <a:endParaRPr sz="1172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1" name="Google Shape;2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9075" y="298111"/>
            <a:ext cx="1783118" cy="122543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10"/>
          <p:cNvSpPr/>
          <p:nvPr/>
        </p:nvSpPr>
        <p:spPr>
          <a:xfrm>
            <a:off x="0" y="2"/>
            <a:ext cx="9144000" cy="688337"/>
          </a:xfrm>
          <a:prstGeom prst="rect">
            <a:avLst/>
          </a:prstGeom>
          <a:solidFill>
            <a:srgbClr val="D4D4D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72"/>
              <a:buFont typeface="Arial"/>
              <a:buNone/>
            </a:pPr>
            <a:endParaRPr sz="1172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3" name="Google Shape;23;p10"/>
          <p:cNvPicPr preferRelativeResize="0"/>
          <p:nvPr/>
        </p:nvPicPr>
        <p:blipFill rotWithShape="1">
          <a:blip r:embed="rId4">
            <a:alphaModFix/>
          </a:blip>
          <a:srcRect l="932" r="932"/>
          <a:stretch/>
        </p:blipFill>
        <p:spPr>
          <a:xfrm>
            <a:off x="944766" y="1543722"/>
            <a:ext cx="326687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10"/>
          <p:cNvPicPr preferRelativeResize="0"/>
          <p:nvPr/>
        </p:nvPicPr>
        <p:blipFill rotWithShape="1">
          <a:blip r:embed="rId5">
            <a:alphaModFix/>
          </a:blip>
          <a:srcRect l="219" r="227"/>
          <a:stretch/>
        </p:blipFill>
        <p:spPr>
          <a:xfrm>
            <a:off x="4941463" y="2066179"/>
            <a:ext cx="292220" cy="657494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10"/>
          <p:cNvPicPr preferRelativeResize="0"/>
          <p:nvPr/>
        </p:nvPicPr>
        <p:blipFill rotWithShape="1">
          <a:blip r:embed="rId6">
            <a:alphaModFix/>
          </a:blip>
          <a:srcRect l="1960" r="1959"/>
          <a:stretch/>
        </p:blipFill>
        <p:spPr>
          <a:xfrm>
            <a:off x="3874989" y="4191714"/>
            <a:ext cx="379512" cy="74786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0750" y="221950"/>
            <a:ext cx="2619786" cy="797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 раздела">
  <p:cSld name="Заголовок раздела">
    <p:bg>
      <p:bgPr>
        <a:solidFill>
          <a:schemeClr val="lt1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2"/>
          <p:cNvSpPr/>
          <p:nvPr/>
        </p:nvSpPr>
        <p:spPr>
          <a:xfrm>
            <a:off x="0" y="1"/>
            <a:ext cx="3556000" cy="5143500"/>
          </a:xfrm>
          <a:prstGeom prst="rect">
            <a:avLst/>
          </a:prstGeom>
          <a:solidFill>
            <a:srgbClr val="FCCB4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4"/>
              <a:buFont typeface="Arial"/>
              <a:buNone/>
            </a:pPr>
            <a:endParaRPr sz="1224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4" name="Google Shape;94;p12"/>
          <p:cNvSpPr/>
          <p:nvPr/>
        </p:nvSpPr>
        <p:spPr>
          <a:xfrm>
            <a:off x="0" y="1"/>
            <a:ext cx="3556000" cy="5143500"/>
          </a:xfrm>
          <a:prstGeom prst="rect">
            <a:avLst/>
          </a:prstGeom>
          <a:solidFill>
            <a:srgbClr val="FCCB4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4"/>
              <a:buFont typeface="Arial"/>
              <a:buNone/>
            </a:pPr>
            <a:endParaRPr sz="1224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5" name="Google Shape;95;p12"/>
          <p:cNvSpPr txBox="1">
            <a:spLocks noGrp="1"/>
          </p:cNvSpPr>
          <p:nvPr>
            <p:ph type="title"/>
          </p:nvPr>
        </p:nvSpPr>
        <p:spPr>
          <a:xfrm>
            <a:off x="480916" y="3037617"/>
            <a:ext cx="2592484" cy="1507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25009"/>
              </a:lnSpc>
              <a:spcBef>
                <a:spcPts val="0"/>
              </a:spcBef>
              <a:spcAft>
                <a:spcPts val="0"/>
              </a:spcAft>
              <a:buClr>
                <a:srgbClr val="34312D"/>
              </a:buClr>
              <a:buSzPts val="2571"/>
              <a:buFont typeface="Arial"/>
              <a:buNone/>
              <a:defRPr sz="2571"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2"/>
          <p:cNvSpPr txBox="1">
            <a:spLocks noGrp="1"/>
          </p:cNvSpPr>
          <p:nvPr>
            <p:ph type="body" idx="1"/>
          </p:nvPr>
        </p:nvSpPr>
        <p:spPr>
          <a:xfrm>
            <a:off x="480892" y="669306"/>
            <a:ext cx="2592507" cy="1045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8216"/>
              <a:buNone/>
              <a:defRPr sz="8216" b="1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7" name="Google Shape;97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711570" y="972244"/>
            <a:ext cx="1772674" cy="3592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00295" y="438844"/>
            <a:ext cx="342900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967884" y="2028613"/>
            <a:ext cx="362091" cy="5431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43195" y="4116587"/>
            <a:ext cx="326150" cy="6239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726469" y="1192163"/>
            <a:ext cx="262856" cy="5804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347532" y="3517217"/>
            <a:ext cx="266700" cy="54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" type="blank">
  <p:cSld name="BLANK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Объект с подписью" type="objTx">
  <p:cSld name="OBJECT_WITH_CAPTION_TEX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/>
          <p:nvPr/>
        </p:nvSpPr>
        <p:spPr>
          <a:xfrm>
            <a:off x="5528437" y="0"/>
            <a:ext cx="3615562" cy="5143500"/>
          </a:xfrm>
          <a:prstGeom prst="rect">
            <a:avLst/>
          </a:prstGeom>
          <a:solidFill>
            <a:srgbClr val="FCCB4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4"/>
              <a:buFont typeface="Arial"/>
              <a:buNone/>
            </a:pPr>
            <a:endParaRPr sz="1224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6" name="Google Shape;106;p21"/>
          <p:cNvSpPr txBox="1">
            <a:spLocks noGrp="1"/>
          </p:cNvSpPr>
          <p:nvPr>
            <p:ph type="title"/>
          </p:nvPr>
        </p:nvSpPr>
        <p:spPr>
          <a:xfrm>
            <a:off x="5951842" y="342900"/>
            <a:ext cx="2790020" cy="897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29"/>
              <a:buFont typeface="Arial"/>
              <a:buNone/>
              <a:defRPr sz="1429" b="1" i="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1"/>
          <p:cNvSpPr txBox="1">
            <a:spLocks noGrp="1"/>
          </p:cNvSpPr>
          <p:nvPr>
            <p:ph type="body" idx="1"/>
          </p:nvPr>
        </p:nvSpPr>
        <p:spPr>
          <a:xfrm>
            <a:off x="452816" y="690284"/>
            <a:ext cx="4083720" cy="385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8612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575"/>
              <a:buChar char="•"/>
              <a:defRPr sz="1575"/>
            </a:lvl2pPr>
            <a:lvl3pPr marL="1371600" lvl="2" indent="-314325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350"/>
              <a:buChar char="•"/>
              <a:defRPr sz="1350"/>
            </a:lvl3pPr>
            <a:lvl4pPr marL="1828800" lvl="3" indent="-300037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125"/>
              <a:buChar char="•"/>
              <a:defRPr sz="1125"/>
            </a:lvl4pPr>
            <a:lvl5pPr marL="2286000" lvl="4" indent="-300037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125"/>
              <a:buChar char="•"/>
              <a:defRPr sz="1125"/>
            </a:lvl5pPr>
            <a:lvl6pPr marL="2743200" lvl="5" indent="-300037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125"/>
              <a:buChar char="–"/>
              <a:defRPr sz="1125"/>
            </a:lvl6pPr>
            <a:lvl7pPr marL="3200400" lvl="6" indent="-300037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125"/>
              <a:buChar char="•"/>
              <a:defRPr sz="1125"/>
            </a:lvl7pPr>
            <a:lvl8pPr marL="3657600" lvl="7" indent="-300037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125"/>
              <a:buChar char="–"/>
              <a:defRPr sz="1125"/>
            </a:lvl8pPr>
            <a:lvl9pPr marL="4114800" lvl="8" indent="-300037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125"/>
              <a:buChar char="•"/>
              <a:defRPr sz="1125"/>
            </a:lvl9pPr>
          </a:lstStyle>
          <a:p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2"/>
          </p:nvPr>
        </p:nvSpPr>
        <p:spPr>
          <a:xfrm>
            <a:off x="5941207" y="1423959"/>
            <a:ext cx="2790020" cy="3123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SzPts val="1286"/>
              <a:buNone/>
              <a:defRPr sz="1286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787"/>
              <a:buNone/>
              <a:defRPr sz="787"/>
            </a:lvl2pPr>
            <a:lvl3pPr marL="1371600" lvl="2" indent="-2286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675"/>
              <a:buNone/>
              <a:defRPr sz="675"/>
            </a:lvl3pPr>
            <a:lvl4pPr marL="1828800" lvl="3" indent="-2286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562"/>
              <a:buNone/>
              <a:defRPr sz="562"/>
            </a:lvl4pPr>
            <a:lvl5pPr marL="2286000" lvl="4" indent="-2286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562"/>
              <a:buNone/>
              <a:defRPr sz="562"/>
            </a:lvl5pPr>
            <a:lvl6pPr marL="2743200" lvl="5" indent="-2286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562"/>
              <a:buNone/>
              <a:defRPr sz="562"/>
            </a:lvl6pPr>
            <a:lvl7pPr marL="3200400" lvl="6" indent="-2286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562"/>
              <a:buNone/>
              <a:defRPr sz="562"/>
            </a:lvl7pPr>
            <a:lvl8pPr marL="3657600" lvl="7" indent="-2286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562"/>
              <a:buNone/>
              <a:defRPr sz="562"/>
            </a:lvl8pPr>
            <a:lvl9pPr marL="4114800" lvl="8" indent="-2286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562"/>
              <a:buNone/>
              <a:defRPr sz="562"/>
            </a:lvl9pPr>
          </a:lstStyle>
          <a:p>
            <a:endParaRPr/>
          </a:p>
        </p:txBody>
      </p:sp>
      <p:sp>
        <p:nvSpPr>
          <p:cNvPr id="109" name="Google Shape;109;p21"/>
          <p:cNvSpPr txBox="1">
            <a:spLocks noGrp="1"/>
          </p:cNvSpPr>
          <p:nvPr>
            <p:ph type="ftr" idx="11"/>
          </p:nvPr>
        </p:nvSpPr>
        <p:spPr>
          <a:xfrm>
            <a:off x="452816" y="4690963"/>
            <a:ext cx="4083720" cy="452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4312D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9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Рисунок с подписью" type="picTx">
  <p:cSld name="PICTURE_WITH_CAPTION_TEXT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>
            <a:spLocks noGrp="1"/>
          </p:cNvSpPr>
          <p:nvPr>
            <p:ph type="pic" idx="2"/>
          </p:nvPr>
        </p:nvSpPr>
        <p:spPr>
          <a:xfrm>
            <a:off x="0" y="2"/>
            <a:ext cx="5528437" cy="5143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Clr>
                <a:srgbClr val="FCCB4F"/>
              </a:buClr>
              <a:buSzPts val="1286"/>
              <a:buFont typeface="Arial"/>
              <a:buNone/>
              <a:defRPr sz="1286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Clr>
                <a:srgbClr val="FCCB4F"/>
              </a:buClr>
              <a:buSzPts val="1575"/>
              <a:buFont typeface="Arial"/>
              <a:buNone/>
              <a:defRPr sz="1575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Clr>
                <a:srgbClr val="FCCB4F"/>
              </a:buClr>
              <a:buSzPts val="1350"/>
              <a:buFont typeface="Arial"/>
              <a:buNone/>
              <a:defRPr sz="1350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Clr>
                <a:srgbClr val="FCCB4F"/>
              </a:buClr>
              <a:buSzPts val="1125"/>
              <a:buFont typeface="Arial"/>
              <a:buNone/>
              <a:defRPr sz="1125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Clr>
                <a:srgbClr val="FCCB4F"/>
              </a:buClr>
              <a:buSzPts val="1125"/>
              <a:buFont typeface="Arial"/>
              <a:buNone/>
              <a:defRPr sz="1125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Clr>
                <a:schemeClr val="dk2"/>
              </a:buClr>
              <a:buSzPts val="1125"/>
              <a:buFont typeface="Gill Sans"/>
              <a:buNone/>
              <a:defRPr sz="1125" b="0" i="0" u="none" strike="noStrike" cap="none">
                <a:solidFill>
                  <a:srgbClr val="767676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Clr>
                <a:schemeClr val="dk2"/>
              </a:buClr>
              <a:buSzPts val="1125"/>
              <a:buFont typeface="Arial"/>
              <a:buNone/>
              <a:defRPr sz="1125" b="0" i="0" u="none" strike="noStrike" cap="none">
                <a:solidFill>
                  <a:srgbClr val="767676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Clr>
                <a:schemeClr val="dk2"/>
              </a:buClr>
              <a:buSzPts val="1125"/>
              <a:buFont typeface="Gill Sans"/>
              <a:buNone/>
              <a:defRPr sz="1125" b="0" i="0" u="none" strike="noStrike" cap="none">
                <a:solidFill>
                  <a:srgbClr val="767676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Clr>
                <a:schemeClr val="dk2"/>
              </a:buClr>
              <a:buSzPts val="1125"/>
              <a:buFont typeface="Arial"/>
              <a:buNone/>
              <a:defRPr sz="1125" b="0" i="0" u="none" strike="noStrike" cap="none">
                <a:solidFill>
                  <a:srgbClr val="767676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12" name="Google Shape;112;p22"/>
          <p:cNvSpPr/>
          <p:nvPr/>
        </p:nvSpPr>
        <p:spPr>
          <a:xfrm>
            <a:off x="5528437" y="0"/>
            <a:ext cx="3615562" cy="5143500"/>
          </a:xfrm>
          <a:prstGeom prst="rect">
            <a:avLst/>
          </a:prstGeom>
          <a:solidFill>
            <a:srgbClr val="FCCB4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4"/>
              <a:buFont typeface="Arial"/>
              <a:buNone/>
            </a:pPr>
            <a:endParaRPr sz="1224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3" name="Google Shape;113;p22"/>
          <p:cNvSpPr txBox="1">
            <a:spLocks noGrp="1"/>
          </p:cNvSpPr>
          <p:nvPr>
            <p:ph type="title"/>
          </p:nvPr>
        </p:nvSpPr>
        <p:spPr>
          <a:xfrm>
            <a:off x="5939744" y="342901"/>
            <a:ext cx="2806559" cy="897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12D"/>
              </a:buClr>
              <a:buSzPts val="1429"/>
              <a:buFont typeface="Arial"/>
              <a:buNone/>
              <a:defRPr sz="1429" b="1" i="0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2"/>
          <p:cNvSpPr txBox="1">
            <a:spLocks noGrp="1"/>
          </p:cNvSpPr>
          <p:nvPr>
            <p:ph type="body" idx="1"/>
          </p:nvPr>
        </p:nvSpPr>
        <p:spPr>
          <a:xfrm>
            <a:off x="5939744" y="1422665"/>
            <a:ext cx="2806559" cy="3123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SzPts val="1286"/>
              <a:buNone/>
              <a:defRPr sz="1286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787"/>
              <a:buNone/>
              <a:defRPr sz="787"/>
            </a:lvl2pPr>
            <a:lvl3pPr marL="1371600" lvl="2" indent="-2286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675"/>
              <a:buNone/>
              <a:defRPr sz="675"/>
            </a:lvl3pPr>
            <a:lvl4pPr marL="1828800" lvl="3" indent="-2286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562"/>
              <a:buNone/>
              <a:defRPr sz="562"/>
            </a:lvl4pPr>
            <a:lvl5pPr marL="2286000" lvl="4" indent="-2286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562"/>
              <a:buNone/>
              <a:defRPr sz="562"/>
            </a:lvl5pPr>
            <a:lvl6pPr marL="2743200" lvl="5" indent="-2286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562"/>
              <a:buNone/>
              <a:defRPr sz="562"/>
            </a:lvl6pPr>
            <a:lvl7pPr marL="3200400" lvl="6" indent="-2286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562"/>
              <a:buNone/>
              <a:defRPr sz="562"/>
            </a:lvl7pPr>
            <a:lvl8pPr marL="3657600" lvl="7" indent="-2286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562"/>
              <a:buNone/>
              <a:defRPr sz="562"/>
            </a:lvl8pPr>
            <a:lvl9pPr marL="4114800" lvl="8" indent="-2286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562"/>
              <a:buNone/>
              <a:defRPr sz="562"/>
            </a:lvl9pPr>
          </a:lstStyle>
          <a:p>
            <a:endParaRPr/>
          </a:p>
        </p:txBody>
      </p:sp>
      <p:sp>
        <p:nvSpPr>
          <p:cNvPr id="115" name="Google Shape;115;p22"/>
          <p:cNvSpPr txBox="1">
            <a:spLocks noGrp="1"/>
          </p:cNvSpPr>
          <p:nvPr>
            <p:ph type="ftr" idx="11"/>
          </p:nvPr>
        </p:nvSpPr>
        <p:spPr>
          <a:xfrm>
            <a:off x="459695" y="4700036"/>
            <a:ext cx="3859019" cy="443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. текст" type="vertTx">
  <p:cSld name="VERTICAL_TEX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445787" y="4709109"/>
            <a:ext cx="5669264" cy="434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title"/>
          </p:nvPr>
        </p:nvSpPr>
        <p:spPr>
          <a:xfrm>
            <a:off x="445789" y="1131678"/>
            <a:ext cx="7375071" cy="5015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4312D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3"/>
          <p:cNvSpPr txBox="1">
            <a:spLocks noGrp="1"/>
          </p:cNvSpPr>
          <p:nvPr>
            <p:ph type="body" idx="1"/>
          </p:nvPr>
        </p:nvSpPr>
        <p:spPr>
          <a:xfrm rot="5400000">
            <a:off x="2581621" y="-275940"/>
            <a:ext cx="2695193" cy="6966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0" name="Google Shape;120;p23"/>
          <p:cNvSpPr txBox="1">
            <a:spLocks noGrp="1"/>
          </p:cNvSpPr>
          <p:nvPr>
            <p:ph type="sldNum" idx="12"/>
          </p:nvPr>
        </p:nvSpPr>
        <p:spPr>
          <a:xfrm>
            <a:off x="6457951" y="4709109"/>
            <a:ext cx="2227865" cy="434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. загол. и текст" type="vertTitleAndTx">
  <p:cSld name="VERTICAL_TITLE_AND_VERTICAL_TEXT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>
            <a:spLocks noGrp="1"/>
          </p:cNvSpPr>
          <p:nvPr>
            <p:ph type="ftr" idx="11"/>
          </p:nvPr>
        </p:nvSpPr>
        <p:spPr>
          <a:xfrm>
            <a:off x="445787" y="4709109"/>
            <a:ext cx="5669264" cy="434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title"/>
          </p:nvPr>
        </p:nvSpPr>
        <p:spPr>
          <a:xfrm rot="5400000">
            <a:off x="5682726" y="1500976"/>
            <a:ext cx="4200303" cy="1771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4312D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body" idx="1"/>
          </p:nvPr>
        </p:nvSpPr>
        <p:spPr>
          <a:xfrm rot="5400000">
            <a:off x="1498989" y="-766411"/>
            <a:ext cx="4200303" cy="6306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5" name="Google Shape;125;p24"/>
          <p:cNvSpPr txBox="1">
            <a:spLocks noGrp="1"/>
          </p:cNvSpPr>
          <p:nvPr>
            <p:ph type="sldNum" idx="12"/>
          </p:nvPr>
        </p:nvSpPr>
        <p:spPr>
          <a:xfrm>
            <a:off x="6457951" y="4709109"/>
            <a:ext cx="2227865" cy="434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Заголовок и объект">
  <p:cSld name="1_Заголовок и объект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/>
          <p:nvPr/>
        </p:nvSpPr>
        <p:spPr>
          <a:xfrm>
            <a:off x="0" y="4504204"/>
            <a:ext cx="9144000" cy="659019"/>
          </a:xfrm>
          <a:prstGeom prst="rect">
            <a:avLst/>
          </a:prstGeom>
          <a:solidFill>
            <a:srgbClr val="34312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72"/>
              <a:buFont typeface="Arial"/>
              <a:buNone/>
            </a:pPr>
            <a:endParaRPr sz="1172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28" name="Google Shape;128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35730" y="4630512"/>
            <a:ext cx="406400" cy="406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5"/>
          <p:cNvSpPr txBox="1">
            <a:spLocks noGrp="1"/>
          </p:cNvSpPr>
          <p:nvPr>
            <p:ph type="body" idx="1"/>
          </p:nvPr>
        </p:nvSpPr>
        <p:spPr>
          <a:xfrm>
            <a:off x="459620" y="1723578"/>
            <a:ext cx="8261046" cy="2495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0261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286"/>
              <a:buChar char="•"/>
              <a:defRPr>
                <a:solidFill>
                  <a:srgbClr val="34312D"/>
                </a:solidFill>
              </a:defRPr>
            </a:lvl1pPr>
            <a:lvl2pPr marL="914400" lvl="1" indent="-310261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286"/>
              <a:buChar char="•"/>
              <a:defRPr>
                <a:solidFill>
                  <a:srgbClr val="34312D"/>
                </a:solidFill>
              </a:defRPr>
            </a:lvl2pPr>
            <a:lvl3pPr marL="1371600" lvl="2" indent="-310261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286"/>
              <a:buChar char="•"/>
              <a:defRPr>
                <a:solidFill>
                  <a:srgbClr val="34312D"/>
                </a:solidFill>
              </a:defRPr>
            </a:lvl3pPr>
            <a:lvl4pPr marL="1828800" lvl="3" indent="-310261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286"/>
              <a:buChar char="•"/>
              <a:defRPr>
                <a:solidFill>
                  <a:srgbClr val="34312D"/>
                </a:solidFill>
              </a:defRPr>
            </a:lvl4pPr>
            <a:lvl5pPr marL="2286000" lvl="4" indent="-31026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286"/>
              <a:buChar char="•"/>
              <a:defRPr>
                <a:solidFill>
                  <a:srgbClr val="34312D"/>
                </a:solidFill>
              </a:defRPr>
            </a:lvl5pPr>
            <a:lvl6pPr marL="2743200" lvl="5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0" name="Google Shape;130;p25"/>
          <p:cNvSpPr/>
          <p:nvPr/>
        </p:nvSpPr>
        <p:spPr>
          <a:xfrm>
            <a:off x="-1" y="2"/>
            <a:ext cx="9144001" cy="826287"/>
          </a:xfrm>
          <a:prstGeom prst="rect">
            <a:avLst/>
          </a:prstGeom>
          <a:solidFill>
            <a:srgbClr val="FCCB4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4"/>
              <a:buFont typeface="Arial"/>
              <a:buNone/>
            </a:pPr>
            <a:endParaRPr sz="1224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1" name="Google Shape;131;p25"/>
          <p:cNvSpPr txBox="1">
            <a:spLocks noGrp="1"/>
          </p:cNvSpPr>
          <p:nvPr>
            <p:ph type="sldNum" idx="12"/>
          </p:nvPr>
        </p:nvSpPr>
        <p:spPr>
          <a:xfrm>
            <a:off x="1" y="117955"/>
            <a:ext cx="1366762" cy="685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71"/>
              <a:buFont typeface="Arial"/>
              <a:buNone/>
              <a:defRPr sz="2571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71"/>
              <a:buFont typeface="Arial"/>
              <a:buNone/>
              <a:defRPr sz="2571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71"/>
              <a:buFont typeface="Arial"/>
              <a:buNone/>
              <a:defRPr sz="2571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71"/>
              <a:buFont typeface="Arial"/>
              <a:buNone/>
              <a:defRPr sz="2571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71"/>
              <a:buFont typeface="Arial"/>
              <a:buNone/>
              <a:defRPr sz="2571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71"/>
              <a:buFont typeface="Arial"/>
              <a:buNone/>
              <a:defRPr sz="2571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71"/>
              <a:buFont typeface="Arial"/>
              <a:buNone/>
              <a:defRPr sz="2571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71"/>
              <a:buFont typeface="Arial"/>
              <a:buNone/>
              <a:defRPr sz="2571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71"/>
              <a:buFont typeface="Arial"/>
              <a:buNone/>
              <a:defRPr sz="2571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01</a:t>
            </a:r>
            <a:endParaRPr/>
          </a:p>
        </p:txBody>
      </p:sp>
      <p:sp>
        <p:nvSpPr>
          <p:cNvPr id="132" name="Google Shape;132;p25"/>
          <p:cNvSpPr txBox="1">
            <a:spLocks noGrp="1"/>
          </p:cNvSpPr>
          <p:nvPr>
            <p:ph type="title"/>
          </p:nvPr>
        </p:nvSpPr>
        <p:spPr>
          <a:xfrm>
            <a:off x="1390954" y="272203"/>
            <a:ext cx="7317619" cy="399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4312D"/>
              </a:buClr>
              <a:buSzPts val="2429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5"/>
          <p:cNvSpPr txBox="1">
            <a:spLocks noGrp="1"/>
          </p:cNvSpPr>
          <p:nvPr>
            <p:ph type="ftr" idx="11"/>
          </p:nvPr>
        </p:nvSpPr>
        <p:spPr>
          <a:xfrm>
            <a:off x="459919" y="4616516"/>
            <a:ext cx="5655431" cy="434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5"/>
          <p:cNvSpPr txBox="1">
            <a:spLocks noGrp="1"/>
          </p:cNvSpPr>
          <p:nvPr>
            <p:ph type="body" idx="2"/>
          </p:nvPr>
        </p:nvSpPr>
        <p:spPr>
          <a:xfrm>
            <a:off x="447524" y="1116032"/>
            <a:ext cx="8261047" cy="517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2571"/>
              <a:buNone/>
              <a:defRPr sz="2571" b="1" i="0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0_end">
  <p:cSld name="10_end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6"/>
          <p:cNvSpPr/>
          <p:nvPr/>
        </p:nvSpPr>
        <p:spPr>
          <a:xfrm>
            <a:off x="0" y="4504204"/>
            <a:ext cx="9144000" cy="659019"/>
          </a:xfrm>
          <a:prstGeom prst="rect">
            <a:avLst/>
          </a:prstGeom>
          <a:solidFill>
            <a:srgbClr val="34312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72"/>
              <a:buFont typeface="Arial"/>
              <a:buNone/>
            </a:pPr>
            <a:endParaRPr sz="1172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37" name="Google Shape;137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493893" y="619012"/>
            <a:ext cx="2156214" cy="43728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33661" y="389689"/>
            <a:ext cx="359847" cy="6268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5168" y="1793861"/>
            <a:ext cx="370533" cy="555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2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074666" y="3460829"/>
            <a:ext cx="358995" cy="7074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536586" y="1181869"/>
            <a:ext cx="281315" cy="6229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2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45575" y="2651044"/>
            <a:ext cx="439452" cy="439452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6"/>
          <p:cNvSpPr txBox="1">
            <a:spLocks noGrp="1"/>
          </p:cNvSpPr>
          <p:nvPr>
            <p:ph type="body" idx="1"/>
          </p:nvPr>
        </p:nvSpPr>
        <p:spPr>
          <a:xfrm>
            <a:off x="466303" y="4739441"/>
            <a:ext cx="3578678" cy="188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929"/>
              <a:buNone/>
              <a:defRPr sz="929" b="0" i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4" name="Google Shape;144;p26"/>
          <p:cNvSpPr txBox="1">
            <a:spLocks noGrp="1"/>
          </p:cNvSpPr>
          <p:nvPr>
            <p:ph type="body" idx="2"/>
          </p:nvPr>
        </p:nvSpPr>
        <p:spPr>
          <a:xfrm>
            <a:off x="4511284" y="4735738"/>
            <a:ext cx="4203952" cy="192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r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929"/>
              <a:buNone/>
              <a:defRPr sz="929" b="0" i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5" name="Google Shape;145;p26"/>
          <p:cNvSpPr txBox="1">
            <a:spLocks noGrp="1"/>
          </p:cNvSpPr>
          <p:nvPr>
            <p:ph type="body" idx="3"/>
          </p:nvPr>
        </p:nvSpPr>
        <p:spPr>
          <a:xfrm>
            <a:off x="1790095" y="2138579"/>
            <a:ext cx="5585833" cy="1204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2142"/>
              <a:buNone/>
              <a:defRPr sz="2142" b="1" i="0"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46" name="Google Shape;146;p2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018533" y="4340847"/>
            <a:ext cx="304800" cy="44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445789" y="1131678"/>
            <a:ext cx="7375071" cy="5015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4312D"/>
              </a:buClr>
              <a:buSzPts val="2429"/>
              <a:buFont typeface="Arial"/>
              <a:buNone/>
              <a:defRPr sz="2429" b="1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445789" y="1859892"/>
            <a:ext cx="6966857" cy="2695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10261" algn="l" rtl="0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Clr>
                <a:srgbClr val="FCCB4F"/>
              </a:buClr>
              <a:buSzPts val="1286"/>
              <a:buFont typeface="Arial"/>
              <a:buChar char="•"/>
              <a:defRPr sz="1286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0261" algn="l" rtl="0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Clr>
                <a:srgbClr val="FCCB4F"/>
              </a:buClr>
              <a:buSzPts val="1286"/>
              <a:buFont typeface="Arial"/>
              <a:buChar char="•"/>
              <a:defRPr sz="1286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0261" algn="l" rtl="0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Clr>
                <a:srgbClr val="FCCB4F"/>
              </a:buClr>
              <a:buSzPts val="1286"/>
              <a:buFont typeface="Arial"/>
              <a:buChar char="•"/>
              <a:defRPr sz="1286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0261" algn="l" rtl="0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Clr>
                <a:srgbClr val="FCCB4F"/>
              </a:buClr>
              <a:buSzPts val="1286"/>
              <a:buFont typeface="Arial"/>
              <a:buChar char="•"/>
              <a:defRPr sz="1286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0260" algn="l" rtl="0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Clr>
                <a:srgbClr val="FCCB4F"/>
              </a:buClr>
              <a:buSzPts val="1286"/>
              <a:buFont typeface="Arial"/>
              <a:buChar char="•"/>
              <a:defRPr sz="1286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5275" algn="l" rtl="0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Clr>
                <a:schemeClr val="dk2"/>
              </a:buClr>
              <a:buSzPts val="1050"/>
              <a:buFont typeface="Gill Sans"/>
              <a:buChar char="–"/>
              <a:defRPr sz="1050" b="0" i="0" u="none" strike="noStrike" cap="none">
                <a:solidFill>
                  <a:srgbClr val="767676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295275" algn="l" rtl="0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Clr>
                <a:schemeClr val="dk2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rgbClr val="767676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295275" algn="l" rtl="0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Clr>
                <a:schemeClr val="dk2"/>
              </a:buClr>
              <a:buSzPts val="1050"/>
              <a:buFont typeface="Gill Sans"/>
              <a:buChar char="–"/>
              <a:defRPr sz="1050" b="0" i="0" u="none" strike="noStrike" cap="none">
                <a:solidFill>
                  <a:srgbClr val="767676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295275" algn="l" rtl="0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  <a:buClr>
                <a:schemeClr val="dk2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rgbClr val="767676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ftr" idx="11"/>
          </p:nvPr>
        </p:nvSpPr>
        <p:spPr>
          <a:xfrm>
            <a:off x="445787" y="4709109"/>
            <a:ext cx="5669264" cy="434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64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sldNum" idx="12"/>
          </p:nvPr>
        </p:nvSpPr>
        <p:spPr>
          <a:xfrm>
            <a:off x="6457951" y="4709109"/>
            <a:ext cx="2227865" cy="434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"/>
              <a:buFont typeface="Arial"/>
              <a:buNone/>
              <a:defRPr sz="714" b="0" i="0" u="none" strike="noStrike" cap="none">
                <a:solidFill>
                  <a:srgbClr val="34312D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6858">
          <p15:clr>
            <a:srgbClr val="F26B43"/>
          </p15:clr>
        </p15:guide>
        <p15:guide id="2" pos="5144">
          <p15:clr>
            <a:srgbClr val="F26B43"/>
          </p15:clr>
        </p15:guide>
        <p15:guide id="3" pos="754">
          <p15:clr>
            <a:srgbClr val="F26B43"/>
          </p15:clr>
        </p15:guide>
        <p15:guide id="4" pos="6857">
          <p15:clr>
            <a:srgbClr val="F26B43"/>
          </p15:clr>
        </p15:guide>
        <p15:guide id="5" pos="566">
          <p15:clr>
            <a:srgbClr val="F26B43"/>
          </p15:clr>
        </p15:guide>
        <p15:guide id="6" pos="5143">
          <p15:clr>
            <a:srgbClr val="F26B43"/>
          </p15:clr>
        </p15:guide>
        <p15:guide id="7" orient="horz" pos="2863">
          <p15:clr>
            <a:srgbClr val="F26B43"/>
          </p15:clr>
        </p15:guide>
        <p15:guide id="8" orient="horz" pos="1029">
          <p15:clr>
            <a:srgbClr val="F26B43"/>
          </p15:clr>
        </p15:guide>
        <p15:guide id="9" orient="horz" pos="2658">
          <p15:clr>
            <a:srgbClr val="F26B43"/>
          </p15:clr>
        </p15:guide>
        <p15:guide id="10" orient="horz" pos="17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"/>
          <p:cNvSpPr txBox="1">
            <a:spLocks noGrp="1"/>
          </p:cNvSpPr>
          <p:nvPr>
            <p:ph type="ctrTitle"/>
          </p:nvPr>
        </p:nvSpPr>
        <p:spPr>
          <a:xfrm>
            <a:off x="446013" y="2829195"/>
            <a:ext cx="5275035" cy="797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ru-RU" dirty="0"/>
              <a:t>Индексы в помощь приложениям.</a:t>
            </a:r>
            <a:endParaRPr dirty="0"/>
          </a:p>
        </p:txBody>
      </p:sp>
      <p:sp>
        <p:nvSpPr>
          <p:cNvPr id="168" name="Google Shape;168;p1"/>
          <p:cNvSpPr txBox="1">
            <a:spLocks noGrp="1"/>
          </p:cNvSpPr>
          <p:nvPr>
            <p:ph type="subTitle" idx="1"/>
          </p:nvPr>
        </p:nvSpPr>
        <p:spPr>
          <a:xfrm>
            <a:off x="446012" y="4504204"/>
            <a:ext cx="6033900" cy="6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525"/>
              </a:spcBef>
              <a:spcAft>
                <a:spcPts val="0"/>
              </a:spcAft>
              <a:buNone/>
            </a:pPr>
            <a:r>
              <a:rPr lang="ru-RU" sz="2000" dirty="0"/>
              <a:t>Сальников Андрей</a:t>
            </a:r>
            <a:endParaRPr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/>
          </a:bodyPr>
          <a:lstStyle/>
          <a:p>
            <a:r>
              <a:rPr lang="en-US" sz="1800" dirty="0"/>
              <a:t>gist</a:t>
            </a:r>
          </a:p>
          <a:p>
            <a:pPr lvl="1"/>
            <a:r>
              <a:rPr lang="ru-RU" sz="1800" dirty="0"/>
              <a:t>В чистом виде полезен для </a:t>
            </a:r>
            <a:r>
              <a:rPr lang="ru-RU" sz="1800" dirty="0" err="1"/>
              <a:t>гео</a:t>
            </a:r>
            <a:r>
              <a:rPr lang="ru-RU" sz="1800" dirty="0"/>
              <a:t>-данных</a:t>
            </a:r>
            <a:endParaRPr lang="en-US" sz="1800" dirty="0"/>
          </a:p>
          <a:p>
            <a:pPr lvl="1"/>
            <a:r>
              <a:rPr lang="ru-RU" sz="1800" dirty="0"/>
              <a:t>Расширения</a:t>
            </a:r>
          </a:p>
          <a:p>
            <a:pPr lvl="2"/>
            <a:r>
              <a:rPr lang="en-US" sz="1800" dirty="0" err="1"/>
              <a:t>pg_trgm</a:t>
            </a:r>
            <a:r>
              <a:rPr lang="ru-RU" sz="1800" dirty="0"/>
              <a:t> – </a:t>
            </a:r>
            <a:r>
              <a:rPr lang="en-US" sz="1800" dirty="0"/>
              <a:t>like, </a:t>
            </a:r>
            <a:r>
              <a:rPr lang="en-US" sz="1800" dirty="0" err="1"/>
              <a:t>ilike</a:t>
            </a:r>
            <a:r>
              <a:rPr lang="en-US" sz="1800" dirty="0"/>
              <a:t>, ~, ~* (</a:t>
            </a:r>
            <a:r>
              <a:rPr lang="en-US" sz="1800" dirty="0" err="1"/>
              <a:t>regexp</a:t>
            </a:r>
            <a:r>
              <a:rPr lang="en-US" sz="1800" dirty="0"/>
              <a:t>)</a:t>
            </a:r>
            <a:endParaRPr lang="ru-RU" sz="1800" dirty="0"/>
          </a:p>
          <a:p>
            <a:pPr lvl="2"/>
            <a:r>
              <a:rPr lang="en-US" sz="1800" dirty="0" err="1"/>
              <a:t>btree_gist</a:t>
            </a:r>
            <a:r>
              <a:rPr lang="ru-RU" sz="1800" dirty="0"/>
              <a:t> – сложные </a:t>
            </a:r>
            <a:r>
              <a:rPr lang="en-US" sz="1800" dirty="0"/>
              <a:t>constraints </a:t>
            </a:r>
            <a:r>
              <a:rPr lang="ru-RU" sz="1800" dirty="0"/>
              <a:t>с интервалами</a:t>
            </a:r>
          </a:p>
          <a:p>
            <a:r>
              <a:rPr lang="en-US" sz="1800" dirty="0" err="1"/>
              <a:t>sp_gist</a:t>
            </a:r>
            <a:endParaRPr lang="en-US" sz="1800" dirty="0"/>
          </a:p>
          <a:p>
            <a:pPr lvl="1"/>
            <a:r>
              <a:rPr lang="en-US" sz="1800" dirty="0"/>
              <a:t>… Loading …</a:t>
            </a:r>
          </a:p>
          <a:p>
            <a:pPr lvl="1"/>
            <a:r>
              <a:rPr lang="ru-RU" sz="1800" dirty="0"/>
              <a:t>Нет практических применений в </a:t>
            </a:r>
            <a:r>
              <a:rPr lang="en-US" sz="1800" dirty="0"/>
              <a:t>OLTP</a:t>
            </a:r>
          </a:p>
          <a:p>
            <a:pPr lvl="2"/>
            <a:endParaRPr lang="en-US" sz="18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ТИ</a:t>
            </a:r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Типы индексов</a:t>
            </a:r>
          </a:p>
        </p:txBody>
      </p:sp>
    </p:spTree>
    <p:extLst>
      <p:ext uri="{BB962C8B-B14F-4D97-AF65-F5344CB8AC3E}">
        <p14:creationId xmlns:p14="http://schemas.microsoft.com/office/powerpoint/2010/main" val="195868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/>
          </a:bodyPr>
          <a:lstStyle/>
          <a:p>
            <a:r>
              <a:rPr lang="en-US" sz="1800" dirty="0"/>
              <a:t>gin</a:t>
            </a:r>
          </a:p>
          <a:p>
            <a:pPr lvl="1"/>
            <a:r>
              <a:rPr lang="ru-RU" sz="1800" dirty="0"/>
              <a:t>Не сильно радует </a:t>
            </a:r>
            <a:r>
              <a:rPr lang="en-US" sz="1800" dirty="0"/>
              <a:t>dba</a:t>
            </a:r>
          </a:p>
          <a:p>
            <a:pPr lvl="1"/>
            <a:r>
              <a:rPr lang="ru-RU" sz="1800" dirty="0"/>
              <a:t>Хорош для текстового поиска (</a:t>
            </a:r>
            <a:r>
              <a:rPr lang="en-US" sz="1800" dirty="0"/>
              <a:t> + </a:t>
            </a:r>
            <a:r>
              <a:rPr lang="en-US" sz="1800" dirty="0" err="1"/>
              <a:t>pg_tgrm</a:t>
            </a:r>
            <a:r>
              <a:rPr lang="en-US" sz="1800" dirty="0"/>
              <a:t> )</a:t>
            </a:r>
          </a:p>
          <a:p>
            <a:pPr lvl="1"/>
            <a:r>
              <a:rPr lang="en-US" sz="1800" dirty="0" err="1"/>
              <a:t>jsonb</a:t>
            </a:r>
            <a:endParaRPr lang="en-US" sz="1800" dirty="0"/>
          </a:p>
          <a:p>
            <a:pPr lvl="2"/>
            <a:r>
              <a:rPr lang="en-US" sz="1800" dirty="0" err="1"/>
              <a:t>jsonb_ops</a:t>
            </a:r>
            <a:r>
              <a:rPr lang="en-US" sz="1800" dirty="0"/>
              <a:t> – </a:t>
            </a:r>
            <a:r>
              <a:rPr lang="ru-RU" sz="1800" dirty="0"/>
              <a:t>умолчание</a:t>
            </a:r>
            <a:endParaRPr lang="en-US" sz="1800" dirty="0"/>
          </a:p>
          <a:p>
            <a:pPr lvl="2"/>
            <a:r>
              <a:rPr lang="en-US" sz="1800" dirty="0" err="1"/>
              <a:t>jsonb_path_ops</a:t>
            </a:r>
            <a:r>
              <a:rPr lang="ru-RU" sz="1800" dirty="0"/>
              <a:t> – малый размер</a:t>
            </a:r>
            <a:endParaRPr lang="en-US" sz="1800" dirty="0"/>
          </a:p>
          <a:p>
            <a:r>
              <a:rPr lang="en-US" sz="1800" dirty="0"/>
              <a:t>brin</a:t>
            </a:r>
            <a:endParaRPr lang="ru-RU" sz="1800" dirty="0"/>
          </a:p>
          <a:p>
            <a:pPr lvl="1"/>
            <a:r>
              <a:rPr lang="ru-RU" sz="1800" dirty="0"/>
              <a:t>Крайне компактный индекс</a:t>
            </a:r>
            <a:endParaRPr lang="en-US" sz="18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ТИ</a:t>
            </a:r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Типы индексов</a:t>
            </a:r>
          </a:p>
        </p:txBody>
      </p:sp>
    </p:spTree>
    <p:extLst>
      <p:ext uri="{BB962C8B-B14F-4D97-AF65-F5344CB8AC3E}">
        <p14:creationId xmlns:p14="http://schemas.microsoft.com/office/powerpoint/2010/main" val="92157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D97F72-CF3E-7842-B845-DAE3FDD79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Indexes</a:t>
            </a:r>
            <a:br>
              <a:rPr lang="ru-RU" dirty="0"/>
            </a:br>
            <a:r>
              <a:rPr lang="en-US" dirty="0"/>
              <a:t>null or not null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A457499-21D8-DE44-A564-85D578E53E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8022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 fontScale="62500" lnSpcReduction="20000"/>
          </a:bodyPr>
          <a:lstStyle/>
          <a:p>
            <a:pPr marL="146939" indent="0">
              <a:buNone/>
            </a:pPr>
            <a:r>
              <a:rPr lang="en-US" sz="1800" dirty="0">
                <a:latin typeface="Courier" pitchFamily="2" charset="0"/>
              </a:rPr>
              <a:t>Table "</a:t>
            </a:r>
            <a:r>
              <a:rPr lang="en-US" sz="1800" dirty="0" err="1">
                <a:latin typeface="Courier" pitchFamily="2" charset="0"/>
              </a:rPr>
              <a:t>public.pgconf</a:t>
            </a:r>
            <a:r>
              <a:rPr lang="en-US" sz="1800" dirty="0">
                <a:latin typeface="Courier" pitchFamily="2" charset="0"/>
              </a:rPr>
              <a:t>"</a:t>
            </a:r>
          </a:p>
          <a:p>
            <a:pPr marL="146939" indent="0">
              <a:buNone/>
            </a:pPr>
            <a:r>
              <a:rPr lang="en-US" sz="1800" dirty="0">
                <a:latin typeface="Courier" pitchFamily="2" charset="0"/>
              </a:rPr>
              <a:t>   Column   |           Type           | Collation | Nullable | Default </a:t>
            </a:r>
          </a:p>
          <a:p>
            <a:pPr marL="146939" indent="0">
              <a:buNone/>
            </a:pPr>
            <a:r>
              <a:rPr lang="en-US" sz="1800" dirty="0">
                <a:latin typeface="Courier" pitchFamily="2" charset="0"/>
              </a:rPr>
              <a:t>------------+--------------------------+-----------+----------+---------</a:t>
            </a:r>
          </a:p>
          <a:p>
            <a:pPr marL="146939" indent="0">
              <a:buNone/>
            </a:pPr>
            <a:r>
              <a:rPr lang="en-US" sz="1800" dirty="0">
                <a:latin typeface="Courier" pitchFamily="2" charset="0"/>
              </a:rPr>
              <a:t> id         | </a:t>
            </a:r>
            <a:r>
              <a:rPr lang="en-US" sz="1800" dirty="0" err="1">
                <a:latin typeface="Courier" pitchFamily="2" charset="0"/>
              </a:rPr>
              <a:t>bigint</a:t>
            </a:r>
            <a:r>
              <a:rPr lang="en-US" sz="1800" dirty="0">
                <a:latin typeface="Courier" pitchFamily="2" charset="0"/>
              </a:rPr>
              <a:t>                   |           | not null | </a:t>
            </a:r>
          </a:p>
          <a:p>
            <a:pPr marL="146939" indent="0">
              <a:buNone/>
            </a:pPr>
            <a:r>
              <a:rPr lang="en-US" sz="1800" dirty="0">
                <a:latin typeface="Courier" pitchFamily="2" charset="0"/>
              </a:rPr>
              <a:t> </a:t>
            </a:r>
            <a:r>
              <a:rPr lang="en-US" sz="1800" dirty="0" err="1">
                <a:latin typeface="Courier" pitchFamily="2" charset="0"/>
              </a:rPr>
              <a:t>fk_id</a:t>
            </a:r>
            <a:r>
              <a:rPr lang="en-US" sz="1800" dirty="0">
                <a:latin typeface="Courier" pitchFamily="2" charset="0"/>
              </a:rPr>
              <a:t>      | </a:t>
            </a:r>
            <a:r>
              <a:rPr lang="en-US" sz="1800" dirty="0" err="1">
                <a:latin typeface="Courier" pitchFamily="2" charset="0"/>
              </a:rPr>
              <a:t>bigint</a:t>
            </a:r>
            <a:r>
              <a:rPr lang="en-US" sz="1800" dirty="0">
                <a:latin typeface="Courier" pitchFamily="2" charset="0"/>
              </a:rPr>
              <a:t>                   |           |          | </a:t>
            </a:r>
          </a:p>
          <a:p>
            <a:pPr marL="146939" indent="0">
              <a:buNone/>
            </a:pPr>
            <a:r>
              <a:rPr lang="en-US" sz="1800" dirty="0">
                <a:latin typeface="Courier" pitchFamily="2" charset="0"/>
              </a:rPr>
              <a:t> state      | text                     |           |          | </a:t>
            </a:r>
          </a:p>
          <a:p>
            <a:pPr marL="146939" indent="0">
              <a:buNone/>
            </a:pPr>
            <a:r>
              <a:rPr lang="en-US" sz="1800" dirty="0">
                <a:latin typeface="Courier" pitchFamily="2" charset="0"/>
              </a:rPr>
              <a:t> amount     | numeric                  |           |          | </a:t>
            </a:r>
          </a:p>
          <a:p>
            <a:pPr marL="146939" indent="0">
              <a:buNone/>
            </a:pPr>
            <a:r>
              <a:rPr lang="en-US" sz="1800" dirty="0">
                <a:latin typeface="Courier" pitchFamily="2" charset="0"/>
              </a:rPr>
              <a:t> item       | text                     |           |          | </a:t>
            </a:r>
          </a:p>
          <a:p>
            <a:pPr marL="146939" indent="0">
              <a:buNone/>
            </a:pPr>
            <a:r>
              <a:rPr lang="en-US" sz="1800" dirty="0">
                <a:latin typeface="Courier" pitchFamily="2" charset="0"/>
              </a:rPr>
              <a:t> </a:t>
            </a:r>
            <a:r>
              <a:rPr lang="en-US" sz="1800" dirty="0" err="1">
                <a:latin typeface="Courier" pitchFamily="2" charset="0"/>
              </a:rPr>
              <a:t>created_at</a:t>
            </a:r>
            <a:r>
              <a:rPr lang="en-US" sz="1800" dirty="0">
                <a:latin typeface="Courier" pitchFamily="2" charset="0"/>
              </a:rPr>
              <a:t> | timestamp with time zone |           |          | </a:t>
            </a:r>
          </a:p>
          <a:p>
            <a:pPr marL="146939" indent="0">
              <a:buNone/>
            </a:pPr>
            <a:r>
              <a:rPr lang="en-US" sz="1800" dirty="0">
                <a:latin typeface="Courier" pitchFamily="2" charset="0"/>
              </a:rPr>
              <a:t>Indexes:</a:t>
            </a:r>
          </a:p>
          <a:p>
            <a:pPr marL="146939" indent="0">
              <a:buNone/>
            </a:pPr>
            <a:r>
              <a:rPr lang="en-US" sz="1800" dirty="0">
                <a:latin typeface="Courier" pitchFamily="2" charset="0"/>
              </a:rPr>
              <a:t>    "</a:t>
            </a:r>
            <a:r>
              <a:rPr lang="en-US" sz="1800" dirty="0" err="1">
                <a:latin typeface="Courier" pitchFamily="2" charset="0"/>
              </a:rPr>
              <a:t>pgconf_pkey</a:t>
            </a:r>
            <a:r>
              <a:rPr lang="en-US" sz="1800" dirty="0">
                <a:latin typeface="Courier" pitchFamily="2" charset="0"/>
              </a:rPr>
              <a:t>" PRIMARY KEY, </a:t>
            </a:r>
            <a:r>
              <a:rPr lang="en-US" sz="1800" dirty="0" err="1">
                <a:latin typeface="Courier" pitchFamily="2" charset="0"/>
              </a:rPr>
              <a:t>btree</a:t>
            </a:r>
            <a:r>
              <a:rPr lang="en-US" sz="1800" dirty="0">
                <a:latin typeface="Courier" pitchFamily="2" charset="0"/>
              </a:rPr>
              <a:t> (id)</a:t>
            </a:r>
          </a:p>
          <a:p>
            <a:pPr marL="146939" indent="0">
              <a:buNone/>
            </a:pPr>
            <a:r>
              <a:rPr lang="en-US" sz="1800" b="1" dirty="0">
                <a:solidFill>
                  <a:srgbClr val="C00000"/>
                </a:solidFill>
                <a:latin typeface="Courier" pitchFamily="2" charset="0"/>
              </a:rPr>
              <a:t>Foreign-key constraints:</a:t>
            </a:r>
          </a:p>
          <a:p>
            <a:pPr marL="146939" indent="0">
              <a:buNone/>
            </a:pPr>
            <a:r>
              <a:rPr lang="en-US" sz="1800" b="1" dirty="0">
                <a:solidFill>
                  <a:srgbClr val="C00000"/>
                </a:solidFill>
                <a:latin typeface="Courier" pitchFamily="2" charset="0"/>
              </a:rPr>
              <a:t>    "</a:t>
            </a:r>
            <a:r>
              <a:rPr lang="en-US" sz="1800" b="1" dirty="0" err="1">
                <a:solidFill>
                  <a:srgbClr val="C00000"/>
                </a:solidFill>
                <a:latin typeface="Courier" pitchFamily="2" charset="0"/>
              </a:rPr>
              <a:t>pgconf_fk_id_fkey</a:t>
            </a:r>
            <a:r>
              <a:rPr lang="en-US" sz="1800" b="1" dirty="0">
                <a:solidFill>
                  <a:srgbClr val="C00000"/>
                </a:solidFill>
                <a:latin typeface="Courier" pitchFamily="2" charset="0"/>
              </a:rPr>
              <a:t>" FOREIGN KEY (</a:t>
            </a:r>
            <a:r>
              <a:rPr lang="en-US" sz="1800" b="1" dirty="0" err="1">
                <a:solidFill>
                  <a:srgbClr val="C00000"/>
                </a:solidFill>
                <a:latin typeface="Courier" pitchFamily="2" charset="0"/>
              </a:rPr>
              <a:t>fk_id</a:t>
            </a:r>
            <a:r>
              <a:rPr lang="en-US" sz="1800" b="1" dirty="0">
                <a:solidFill>
                  <a:srgbClr val="C00000"/>
                </a:solidFill>
                <a:latin typeface="Courier" pitchFamily="2" charset="0"/>
              </a:rPr>
              <a:t>) REFERENCES </a:t>
            </a:r>
            <a:r>
              <a:rPr lang="en-US" sz="1800" b="1" dirty="0" err="1">
                <a:solidFill>
                  <a:srgbClr val="C00000"/>
                </a:solidFill>
                <a:latin typeface="Courier" pitchFamily="2" charset="0"/>
              </a:rPr>
              <a:t>pgconf</a:t>
            </a:r>
            <a:r>
              <a:rPr lang="en-US" sz="1800" b="1" dirty="0">
                <a:solidFill>
                  <a:srgbClr val="C00000"/>
                </a:solidFill>
                <a:latin typeface="Courier" pitchFamily="2" charset="0"/>
              </a:rPr>
              <a:t>(id)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00</a:t>
            </a:r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003" y="272203"/>
            <a:ext cx="7317619" cy="399231"/>
          </a:xfrm>
        </p:spPr>
        <p:txBody>
          <a:bodyPr/>
          <a:lstStyle/>
          <a:p>
            <a:r>
              <a:rPr lang="ru-RU" sz="2800" dirty="0"/>
              <a:t>Таблица для тренировок</a:t>
            </a:r>
          </a:p>
        </p:txBody>
      </p:sp>
    </p:spTree>
    <p:extLst>
      <p:ext uri="{BB962C8B-B14F-4D97-AF65-F5344CB8AC3E}">
        <p14:creationId xmlns:p14="http://schemas.microsoft.com/office/powerpoint/2010/main" val="4096066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 fontScale="92500" lnSpcReduction="10000"/>
          </a:bodyPr>
          <a:lstStyle/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rows count: 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10,000,000</a:t>
            </a:r>
          </a:p>
          <a:p>
            <a:pPr marL="146939" indent="0">
              <a:buNone/>
            </a:pP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Schema |  Name  | Type  | Owner  |  Size  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--------+--------+-------+--------+--------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public |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| table |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andrey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| 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816 MB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</a:t>
            </a:r>
          </a:p>
          <a:p>
            <a:pPr marL="146939" indent="0">
              <a:buNone/>
            </a:pP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Schema |    Name     | Type  | Owner  | Table  |  Size  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--------+-------------+-------+--------+--------+--------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public |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pgconf_pkey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| index |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andrey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|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| 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214 MB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01</a:t>
            </a:r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Таблица для тренировок</a:t>
            </a:r>
          </a:p>
        </p:txBody>
      </p:sp>
    </p:spTree>
    <p:extLst>
      <p:ext uri="{BB962C8B-B14F-4D97-AF65-F5344CB8AC3E}">
        <p14:creationId xmlns:p14="http://schemas.microsoft.com/office/powerpoint/2010/main" val="3379143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 lnSpcReduction="10000"/>
          </a:bodyPr>
          <a:lstStyle/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delete from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where id = 10; </a:t>
            </a:r>
            <a:endParaRPr lang="ru-RU" sz="1800" b="1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endParaRPr lang="ru-RU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Delete on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-&gt;  Index Scan using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pgconf_pkey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on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Index Cond: (id = 10)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Planning Time: 0.043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Trigger for constraint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pgconf_fk_id_fkey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: time=690.455 calls=1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Execution Time: 690.515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02</a:t>
            </a:r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Удаляем строку</a:t>
            </a:r>
          </a:p>
        </p:txBody>
      </p:sp>
    </p:spTree>
    <p:extLst>
      <p:ext uri="{BB962C8B-B14F-4D97-AF65-F5344CB8AC3E}">
        <p14:creationId xmlns:p14="http://schemas.microsoft.com/office/powerpoint/2010/main" val="834888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 fontScale="92500" lnSpcReduction="20000"/>
          </a:bodyPr>
          <a:lstStyle/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select * from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where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fk_id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= 10;</a:t>
            </a:r>
          </a:p>
          <a:p>
            <a:pPr marL="146939" indent="0">
              <a:buNone/>
            </a:pP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Gather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Workers Planned: 2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Workers Launched: 2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-&gt;  Parallel Seq Scan on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Filter: (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fk_id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= 10)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Rows Removed by Filter: 3333333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Planning Time: 0.059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Execution Time: 281.468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b="1" dirty="0">
              <a:solidFill>
                <a:schemeClr val="tx1"/>
              </a:solidFill>
              <a:latin typeface="Courier" pitchFamily="2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03</a:t>
            </a:r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Удаляем строку (под капотом)</a:t>
            </a:r>
          </a:p>
        </p:txBody>
      </p:sp>
    </p:spTree>
    <p:extLst>
      <p:ext uri="{BB962C8B-B14F-4D97-AF65-F5344CB8AC3E}">
        <p14:creationId xmlns:p14="http://schemas.microsoft.com/office/powerpoint/2010/main" val="4631351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 lnSpcReduction="10000"/>
          </a:bodyPr>
          <a:lstStyle/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create index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fk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on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(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fk_id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); </a:t>
            </a:r>
            <a:endParaRPr lang="ru-RU" sz="1800" b="1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endParaRPr lang="ru-RU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Delete on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-&gt;  Index Scan using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pgconf_pkey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on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Index Cond: (id = 10)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Planning Time: 0.063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Trigger for constraint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pgconf_fk_id_fkey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: time=0.047 calls=1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Execution Time: 0.101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04</a:t>
            </a:r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Ускоряем проверку </a:t>
            </a:r>
            <a:r>
              <a:rPr lang="en-US" sz="2800" dirty="0"/>
              <a:t>FK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40206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/>
          </a:bodyPr>
          <a:lstStyle/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select * from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where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fk_id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= 10;</a:t>
            </a:r>
            <a:endParaRPr lang="ru-RU" sz="1800" b="1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endParaRPr lang="ru-RU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Index Scan using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fk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on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Index Cond: (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fk_id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= 10)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Planning Time: 0.067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Execution Time: 0.027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b="1" dirty="0">
              <a:solidFill>
                <a:schemeClr val="tx1"/>
              </a:solidFill>
              <a:latin typeface="Courier" pitchFamily="2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05</a:t>
            </a:r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Ускоряем проверку </a:t>
            </a:r>
            <a:r>
              <a:rPr lang="en-US" sz="2800" dirty="0"/>
              <a:t>FK (</a:t>
            </a:r>
            <a:r>
              <a:rPr lang="ru-RU" sz="2800" dirty="0"/>
              <a:t>под капотом)</a:t>
            </a:r>
          </a:p>
        </p:txBody>
      </p:sp>
    </p:spTree>
    <p:extLst>
      <p:ext uri="{BB962C8B-B14F-4D97-AF65-F5344CB8AC3E}">
        <p14:creationId xmlns:p14="http://schemas.microsoft.com/office/powerpoint/2010/main" val="847733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 fontScale="92500" lnSpcReduction="20000"/>
          </a:bodyPr>
          <a:lstStyle/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select * from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pg_stats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where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tablename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= '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' and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attname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= '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fk_id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';</a:t>
            </a:r>
          </a:p>
          <a:p>
            <a:pPr marL="146939" indent="0">
              <a:buNone/>
            </a:pP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tablename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|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attname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 |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fk_id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null_frac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             | 0.92943335</a:t>
            </a:r>
          </a:p>
          <a:p>
            <a:pPr marL="146939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n_distinct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| -0.070566654</a:t>
            </a:r>
          </a:p>
          <a:p>
            <a:pPr marL="146939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most_common_vals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| </a:t>
            </a:r>
          </a:p>
          <a:p>
            <a:pPr marL="146939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most_common_freqs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| 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correlation            | 0.0095442245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06</a:t>
            </a:r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Смотрим статистику</a:t>
            </a:r>
          </a:p>
        </p:txBody>
      </p:sp>
    </p:spTree>
    <p:extLst>
      <p:ext uri="{BB962C8B-B14F-4D97-AF65-F5344CB8AC3E}">
        <p14:creationId xmlns:p14="http://schemas.microsoft.com/office/powerpoint/2010/main" val="1929736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/>
          </a:bodyPr>
          <a:lstStyle/>
          <a:p>
            <a:r>
              <a:rPr lang="en-US" sz="1800" dirty="0"/>
              <a:t>Remote</a:t>
            </a:r>
            <a:r>
              <a:rPr lang="ru-RU" sz="1800" dirty="0"/>
              <a:t> </a:t>
            </a:r>
            <a:r>
              <a:rPr lang="en-US" sz="1800" dirty="0"/>
              <a:t>DBA PostgreSQL</a:t>
            </a:r>
          </a:p>
          <a:p>
            <a:r>
              <a:rPr lang="ru-RU" sz="1800" dirty="0"/>
              <a:t>Консультанты </a:t>
            </a:r>
            <a:r>
              <a:rPr lang="en-US" sz="1800" dirty="0"/>
              <a:t>PostgreSQL</a:t>
            </a:r>
          </a:p>
          <a:p>
            <a:r>
              <a:rPr lang="ru-RU" sz="1800" dirty="0"/>
              <a:t>Постоянно готовим доклады на конференции</a:t>
            </a:r>
          </a:p>
          <a:p>
            <a:r>
              <a:rPr lang="ru-RU" sz="1800" dirty="0"/>
              <a:t>Проводим мастер-классы</a:t>
            </a:r>
            <a:endParaRPr lang="en-US" sz="1800" dirty="0"/>
          </a:p>
          <a:p>
            <a:endParaRPr lang="ru-RU" sz="16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Info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Кто такие </a:t>
            </a:r>
            <a:r>
              <a:rPr lang="en-US" dirty="0"/>
              <a:t>Data Egret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9788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 fontScale="92500" lnSpcReduction="20000"/>
          </a:bodyPr>
          <a:lstStyle/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create index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fk_not_null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on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(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fk_id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)</a:t>
            </a:r>
            <a:br>
              <a:rPr lang="en-US" sz="1800" b="1" dirty="0">
                <a:solidFill>
                  <a:schemeClr val="tx1"/>
                </a:solidFill>
                <a:latin typeface="Courier" pitchFamily="2" charset="0"/>
              </a:rPr>
            </a:b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" pitchFamily="2" charset="0"/>
              </a:rPr>
              <a:t>where </a:t>
            </a:r>
            <a:r>
              <a:rPr lang="en-US" sz="1800" b="1" dirty="0" err="1">
                <a:solidFill>
                  <a:srgbClr val="C00000"/>
                </a:solidFill>
                <a:latin typeface="Courier" pitchFamily="2" charset="0"/>
              </a:rPr>
              <a:t>fk_id</a:t>
            </a:r>
            <a:r>
              <a:rPr lang="en-US" sz="1800" b="1" dirty="0">
                <a:solidFill>
                  <a:srgbClr val="C00000"/>
                </a:solidFill>
                <a:latin typeface="Courier" pitchFamily="2" charset="0"/>
              </a:rPr>
              <a:t> is not null;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</a:t>
            </a:r>
            <a:endParaRPr lang="ru-RU" sz="1800" b="1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endParaRPr lang="ru-RU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Delete on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-&gt;  Index Scan using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pgconf_pkey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on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Index Cond: (id = 10)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Planning Time: 0.069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Trigger for constraint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pgconf_fk_id_fkey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: time=0.044 calls=1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Execution Time: 0.100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07</a:t>
            </a:r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Уменьшаем проверку </a:t>
            </a:r>
            <a:r>
              <a:rPr lang="en-US" sz="2800" dirty="0"/>
              <a:t>FK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420415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/>
          </a:bodyPr>
          <a:lstStyle/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select * from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where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fk_id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= 10;</a:t>
            </a:r>
            <a:endParaRPr lang="ru-RU" sz="1800" b="1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endParaRPr lang="ru-RU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Index Scan using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fk_not_null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on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Index Cond: (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fk_id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= 10)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Planning Time: 0.080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Execution Time: 0.027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b="1" dirty="0">
              <a:solidFill>
                <a:schemeClr val="tx1"/>
              </a:solidFill>
              <a:latin typeface="Courier" pitchFamily="2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08</a:t>
            </a:r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Уменьшаем проверку </a:t>
            </a:r>
            <a:r>
              <a:rPr lang="en-US" sz="2800" dirty="0"/>
              <a:t>FK</a:t>
            </a:r>
            <a:r>
              <a:rPr lang="ru-RU" sz="2800" dirty="0"/>
              <a:t> (под капотом)</a:t>
            </a:r>
          </a:p>
        </p:txBody>
      </p:sp>
    </p:spTree>
    <p:extLst>
      <p:ext uri="{BB962C8B-B14F-4D97-AF65-F5344CB8AC3E}">
        <p14:creationId xmlns:p14="http://schemas.microsoft.com/office/powerpoint/2010/main" val="9436349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/>
          </a:bodyPr>
          <a:lstStyle/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Time: 690.713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vs </a:t>
            </a:r>
            <a:r>
              <a:rPr lang="ru-RU" sz="1800" dirty="0">
                <a:solidFill>
                  <a:schemeClr val="tx1"/>
                </a:solidFill>
                <a:latin typeface="Courier" pitchFamily="2" charset="0"/>
              </a:rPr>
              <a:t>0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.</a:t>
            </a:r>
            <a:r>
              <a:rPr lang="ru-RU" sz="1800" dirty="0">
                <a:solidFill>
                  <a:schemeClr val="tx1"/>
                </a:solidFill>
                <a:latin typeface="Courier" pitchFamily="2" charset="0"/>
              </a:rPr>
              <a:t>336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ru-RU" sz="1800" b="1" dirty="0">
                <a:solidFill>
                  <a:schemeClr val="tx1"/>
                </a:solidFill>
                <a:latin typeface="Courier" pitchFamily="2" charset="0"/>
              </a:rPr>
              <a:t>Ускорение в 2055 раз!</a:t>
            </a:r>
          </a:p>
          <a:p>
            <a:pPr marL="146939" indent="0">
              <a:buNone/>
            </a:pPr>
            <a:endParaRPr lang="ru-RU" sz="1800" b="1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pgconf_pkey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: 214 MB</a:t>
            </a:r>
          </a:p>
          <a:p>
            <a:pPr marL="146939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fk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: 215 MB</a:t>
            </a:r>
          </a:p>
          <a:p>
            <a:pPr marL="146939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fk_not_null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: 15 MB</a:t>
            </a:r>
          </a:p>
          <a:p>
            <a:pPr marL="146939" indent="0">
              <a:buNone/>
            </a:pPr>
            <a:r>
              <a:rPr lang="ru-RU" sz="1800" b="1" dirty="0">
                <a:solidFill>
                  <a:schemeClr val="tx1"/>
                </a:solidFill>
                <a:latin typeface="Courier" pitchFamily="2" charset="0"/>
              </a:rPr>
              <a:t>Уменьшение размеров в 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14 </a:t>
            </a:r>
            <a:r>
              <a:rPr lang="ru-RU" sz="1800" b="1" dirty="0">
                <a:solidFill>
                  <a:schemeClr val="tx1"/>
                </a:solidFill>
                <a:latin typeface="Courier" pitchFamily="2" charset="0"/>
              </a:rPr>
              <a:t>раз!</a:t>
            </a:r>
            <a:endParaRPr lang="en-US" sz="1800" b="1" dirty="0">
              <a:solidFill>
                <a:schemeClr val="tx1"/>
              </a:solidFill>
              <a:latin typeface="Courier" pitchFamily="2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09</a:t>
            </a:r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Что стало лучше с </a:t>
            </a:r>
            <a:r>
              <a:rPr lang="en-US" sz="2800" dirty="0"/>
              <a:t>FK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949458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D97F72-CF3E-7842-B845-DAE3FDD79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Indexes</a:t>
            </a:r>
            <a:br>
              <a:rPr lang="ru-RU" dirty="0"/>
            </a:br>
            <a:r>
              <a:rPr lang="en-US" dirty="0"/>
              <a:t>partial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A457499-21D8-DE44-A564-85D578E53E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33259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/>
          </a:bodyPr>
          <a:lstStyle/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select * from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where state = '</a:t>
            </a:r>
            <a:r>
              <a:rPr lang="ru-RU" sz="1800" dirty="0">
                <a:solidFill>
                  <a:schemeClr val="tx1"/>
                </a:solidFill>
                <a:latin typeface="Courier" pitchFamily="2" charset="0"/>
              </a:rPr>
              <a:t>ожидает'</a:t>
            </a:r>
          </a:p>
          <a:p>
            <a:pPr marL="146939" indent="0">
              <a:buNone/>
            </a:pPr>
            <a:r>
              <a:rPr lang="ru-RU" sz="1800" dirty="0">
                <a:solidFill>
                  <a:schemeClr val="tx1"/>
                </a:solidFill>
                <a:latin typeface="Courier" pitchFamily="2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order by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created_at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limit 100;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10</a:t>
            </a:r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Поиск необработанных событий</a:t>
            </a:r>
          </a:p>
        </p:txBody>
      </p:sp>
    </p:spTree>
    <p:extLst>
      <p:ext uri="{BB962C8B-B14F-4D97-AF65-F5344CB8AC3E}">
        <p14:creationId xmlns:p14="http://schemas.microsoft.com/office/powerpoint/2010/main" val="18458777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 fontScale="62500" lnSpcReduction="20000"/>
          </a:bodyPr>
          <a:lstStyle/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Limit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-&gt;  Gather Merge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Workers Planned: 2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Workers Launched: 2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-&gt;  Sort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Sort Key: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created_at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Sort Method: top-N heapsort  Memory: 35kB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Worker 0:  Sort Method: top-N heapsort  Memory: 35kB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Worker 1:  Sort Method: top-N heapsort  Memory: 35kB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-&gt;  Parallel Seq Scan on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      Filter: (state = '</a:t>
            </a:r>
            <a:r>
              <a:rPr lang="ru-RU" sz="1800" dirty="0">
                <a:solidFill>
                  <a:schemeClr val="tx1"/>
                </a:solidFill>
                <a:latin typeface="Courier" pitchFamily="2" charset="0"/>
              </a:rPr>
              <a:t>ожидает'::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text)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      Rows Removed by Filter: 3003483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Planning Time: 0.140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Execution Time: 362.268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b="1" dirty="0">
              <a:solidFill>
                <a:schemeClr val="tx1"/>
              </a:solidFill>
              <a:latin typeface="Courier" pitchFamily="2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11</a:t>
            </a:r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Запрос в лоб</a:t>
            </a:r>
          </a:p>
        </p:txBody>
      </p:sp>
    </p:spTree>
    <p:extLst>
      <p:ext uri="{BB962C8B-B14F-4D97-AF65-F5344CB8AC3E}">
        <p14:creationId xmlns:p14="http://schemas.microsoft.com/office/powerpoint/2010/main" val="7328744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 fontScale="77500" lnSpcReduction="20000"/>
          </a:bodyPr>
          <a:lstStyle/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create index strange on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((state = '</a:t>
            </a:r>
            <a:r>
              <a:rPr lang="ru-RU" sz="1800" b="1" dirty="0">
                <a:solidFill>
                  <a:schemeClr val="tx1"/>
                </a:solidFill>
                <a:latin typeface="Courier" pitchFamily="2" charset="0"/>
              </a:rPr>
              <a:t>ожидает'));</a:t>
            </a:r>
          </a:p>
          <a:p>
            <a:pPr marL="146939" indent="0">
              <a:buNone/>
            </a:pP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Limit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-&gt;  Gather Merge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-&gt;  Sort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Sort Key: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created_at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Sort Method: top-N heapsort  Memory: 35kB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-&gt;  Parallel Seq Scan on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      Filter: (state = '</a:t>
            </a:r>
            <a:r>
              <a:rPr lang="ru-RU" sz="1800" dirty="0">
                <a:solidFill>
                  <a:schemeClr val="tx1"/>
                </a:solidFill>
                <a:latin typeface="Courier" pitchFamily="2" charset="0"/>
              </a:rPr>
              <a:t>ожидает'::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text)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      Rows Removed by Filter: 3003483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Planning Time: 0.093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Execution Time: 370.419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b="1" dirty="0">
              <a:solidFill>
                <a:schemeClr val="tx1"/>
              </a:solidFill>
              <a:latin typeface="Courier" pitchFamily="2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12</a:t>
            </a:r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Странный вариант</a:t>
            </a:r>
          </a:p>
        </p:txBody>
      </p:sp>
    </p:spTree>
    <p:extLst>
      <p:ext uri="{BB962C8B-B14F-4D97-AF65-F5344CB8AC3E}">
        <p14:creationId xmlns:p14="http://schemas.microsoft.com/office/powerpoint/2010/main" val="21093777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/>
          </a:bodyPr>
          <a:lstStyle/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create index normal on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(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created_at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, state);</a:t>
            </a:r>
          </a:p>
          <a:p>
            <a:pPr marL="146939" indent="0">
              <a:buNone/>
            </a:pP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Limit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-&gt;  Index Scan using normal on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Index Cond: (state = '</a:t>
            </a:r>
            <a:r>
              <a:rPr lang="ru-RU" sz="1800" dirty="0">
                <a:solidFill>
                  <a:schemeClr val="tx1"/>
                </a:solidFill>
                <a:latin typeface="Courier" pitchFamily="2" charset="0"/>
              </a:rPr>
              <a:t>ожидает'::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text)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Planning Time: 0.107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Execution Time: 0.138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b="1" dirty="0">
              <a:solidFill>
                <a:schemeClr val="tx1"/>
              </a:solidFill>
              <a:latin typeface="Courier" pitchFamily="2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13</a:t>
            </a:r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Хороший вариант</a:t>
            </a:r>
          </a:p>
        </p:txBody>
      </p:sp>
    </p:spTree>
    <p:extLst>
      <p:ext uri="{BB962C8B-B14F-4D97-AF65-F5344CB8AC3E}">
        <p14:creationId xmlns:p14="http://schemas.microsoft.com/office/powerpoint/2010/main" val="39491341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/>
          </a:bodyPr>
          <a:lstStyle/>
          <a:p>
            <a:pPr marL="146939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attname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 |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created_at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null_frac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             | 0</a:t>
            </a:r>
          </a:p>
          <a:p>
            <a:pPr marL="146939" indent="0">
              <a:buNone/>
            </a:pP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n_distinct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            | -0.4638518</a:t>
            </a:r>
          </a:p>
          <a:p>
            <a:pPr marL="146939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most_common_vals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| </a:t>
            </a:r>
          </a:p>
          <a:p>
            <a:pPr marL="146939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most_common_freqs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| </a:t>
            </a:r>
          </a:p>
          <a:p>
            <a:pPr marL="146939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histogram_bounds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| {"2021-10-23 00:16:35.571674+03”,</a:t>
            </a:r>
            <a:br>
              <a:rPr lang="en-US" sz="1800" dirty="0">
                <a:solidFill>
                  <a:schemeClr val="tx1"/>
                </a:solidFill>
                <a:latin typeface="Courier" pitchFamily="2" charset="0"/>
              </a:rPr>
            </a:b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        |  …, …}</a:t>
            </a:r>
          </a:p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correlation            | 1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14</a:t>
            </a:r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А если взглянуть на статистику?</a:t>
            </a:r>
          </a:p>
        </p:txBody>
      </p:sp>
    </p:spTree>
    <p:extLst>
      <p:ext uri="{BB962C8B-B14F-4D97-AF65-F5344CB8AC3E}">
        <p14:creationId xmlns:p14="http://schemas.microsoft.com/office/powerpoint/2010/main" val="20530450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/>
          </a:bodyPr>
          <a:lstStyle/>
          <a:p>
            <a:pPr marL="146939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attname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 | state</a:t>
            </a:r>
          </a:p>
          <a:p>
            <a:pPr marL="146939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null_frac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| 0</a:t>
            </a:r>
          </a:p>
          <a:p>
            <a:pPr marL="146939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n_distinct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| 3</a:t>
            </a:r>
          </a:p>
          <a:p>
            <a:pPr marL="146939" indent="0">
              <a:buNone/>
            </a:pP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most_common_vals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      | {</a:t>
            </a:r>
            <a:r>
              <a:rPr lang="ru-RU" sz="1800" b="1" dirty="0" err="1">
                <a:solidFill>
                  <a:schemeClr val="tx1"/>
                </a:solidFill>
                <a:latin typeface="Courier" pitchFamily="2" charset="0"/>
              </a:rPr>
              <a:t>обработано,ожидает,ошибка</a:t>
            </a:r>
            <a:r>
              <a:rPr lang="ru-RU" sz="1800" b="1" dirty="0">
                <a:solidFill>
                  <a:schemeClr val="tx1"/>
                </a:solidFill>
                <a:latin typeface="Courier" pitchFamily="2" charset="0"/>
              </a:rPr>
              <a:t>}</a:t>
            </a:r>
          </a:p>
          <a:p>
            <a:pPr marL="146939" indent="0">
              <a:buNone/>
            </a:pP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most_common_freqs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     | {0.89863336,0.09996667,0.0014}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correlation            | 0.81656545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1</a:t>
            </a:r>
            <a:r>
              <a:rPr lang="en-US" dirty="0"/>
              <a:t>5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А если взглянуть на статистику?</a:t>
            </a:r>
          </a:p>
        </p:txBody>
      </p:sp>
    </p:spTree>
    <p:extLst>
      <p:ext uri="{BB962C8B-B14F-4D97-AF65-F5344CB8AC3E}">
        <p14:creationId xmlns:p14="http://schemas.microsoft.com/office/powerpoint/2010/main" val="4142713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/>
          </a:bodyPr>
          <a:lstStyle/>
          <a:p>
            <a:r>
              <a:rPr lang="ru-RU" sz="1600" dirty="0"/>
              <a:t>Будем говорить о </a:t>
            </a:r>
            <a:r>
              <a:rPr lang="en-US" sz="1600" dirty="0"/>
              <a:t>OLPT </a:t>
            </a:r>
            <a:r>
              <a:rPr lang="ru-RU" sz="1600" dirty="0"/>
              <a:t>нагрузке</a:t>
            </a:r>
            <a:endParaRPr lang="en-US" sz="1600" dirty="0"/>
          </a:p>
          <a:p>
            <a:pPr lvl="1"/>
            <a:r>
              <a:rPr lang="en-US" sz="1600" dirty="0"/>
              <a:t>WEB</a:t>
            </a:r>
          </a:p>
          <a:p>
            <a:pPr lvl="1"/>
            <a:r>
              <a:rPr lang="en-US" sz="1600" dirty="0"/>
              <a:t>API </a:t>
            </a:r>
            <a:r>
              <a:rPr lang="ru-RU" sz="1600" dirty="0"/>
              <a:t>для </a:t>
            </a:r>
            <a:r>
              <a:rPr lang="en-US" sz="1600" dirty="0"/>
              <a:t>WEB </a:t>
            </a:r>
            <a:r>
              <a:rPr lang="ru-RU" sz="1600" dirty="0"/>
              <a:t>сервисов</a:t>
            </a:r>
          </a:p>
          <a:p>
            <a:pPr lvl="1"/>
            <a:r>
              <a:rPr lang="ru-RU" sz="1600" dirty="0"/>
              <a:t>Объемы баз от 20Гб до 10Тб</a:t>
            </a:r>
          </a:p>
          <a:p>
            <a:r>
              <a:rPr lang="ru-RU" sz="1600" dirty="0"/>
              <a:t>Об </a:t>
            </a:r>
            <a:r>
              <a:rPr lang="en-US" sz="1600" dirty="0"/>
              <a:t>OLAP</a:t>
            </a:r>
            <a:r>
              <a:rPr lang="ru-RU" sz="1600" dirty="0"/>
              <a:t> не будем</a:t>
            </a:r>
          </a:p>
          <a:p>
            <a:pPr lvl="1"/>
            <a:r>
              <a:rPr lang="ru-RU" sz="1600" dirty="0"/>
              <a:t>Аналитика данных</a:t>
            </a:r>
          </a:p>
          <a:p>
            <a:pPr lvl="1"/>
            <a:r>
              <a:rPr lang="ru-RU" sz="1600" dirty="0"/>
              <a:t>Хранилища данных</a:t>
            </a:r>
          </a:p>
          <a:p>
            <a:pPr lvl="1"/>
            <a:r>
              <a:rPr lang="ru-RU" sz="1600" dirty="0"/>
              <a:t>Объемы баз больше 1Тб и до бесконечности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!!!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Важные оговорки</a:t>
            </a:r>
          </a:p>
        </p:txBody>
      </p:sp>
    </p:spTree>
    <p:extLst>
      <p:ext uri="{BB962C8B-B14F-4D97-AF65-F5344CB8AC3E}">
        <p14:creationId xmlns:p14="http://schemas.microsoft.com/office/powerpoint/2010/main" val="2420242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 lnSpcReduction="10000"/>
          </a:bodyPr>
          <a:lstStyle/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create index perfect on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(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created_at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)</a:t>
            </a:r>
            <a:br>
              <a:rPr lang="ru-RU" sz="1800" b="1" dirty="0">
                <a:solidFill>
                  <a:schemeClr val="tx1"/>
                </a:solidFill>
                <a:latin typeface="Courier" pitchFamily="2" charset="0"/>
              </a:rPr>
            </a:b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where state != '</a:t>
            </a:r>
            <a:r>
              <a:rPr lang="ru-RU" sz="1800" b="1" dirty="0">
                <a:solidFill>
                  <a:schemeClr val="tx1"/>
                </a:solidFill>
                <a:latin typeface="Courier" pitchFamily="2" charset="0"/>
              </a:rPr>
              <a:t>обработано';</a:t>
            </a:r>
          </a:p>
          <a:p>
            <a:pPr marL="146939" indent="0">
              <a:buNone/>
            </a:pPr>
            <a:endParaRPr lang="ru-RU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ru-RU" sz="1800" dirty="0">
                <a:solidFill>
                  <a:schemeClr val="tx1"/>
                </a:solidFill>
                <a:latin typeface="Courier" pitchFamily="2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Limit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-&gt;  Index Scan using perfect on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Filter: (state = '</a:t>
            </a:r>
            <a:r>
              <a:rPr lang="ru-RU" sz="1800" dirty="0">
                <a:solidFill>
                  <a:schemeClr val="tx1"/>
                </a:solidFill>
                <a:latin typeface="Courier" pitchFamily="2" charset="0"/>
              </a:rPr>
              <a:t>ожидает'::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text)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Rows Removed by Filter: 2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Planning Time: 0.120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Execution Time: 0.105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b="1" dirty="0">
              <a:solidFill>
                <a:schemeClr val="tx1"/>
              </a:solidFill>
              <a:latin typeface="Courier" pitchFamily="2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1</a:t>
            </a:r>
            <a:r>
              <a:rPr lang="en-US" dirty="0"/>
              <a:t>6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Почти идеал</a:t>
            </a:r>
          </a:p>
        </p:txBody>
      </p:sp>
    </p:spTree>
    <p:extLst>
      <p:ext uri="{BB962C8B-B14F-4D97-AF65-F5344CB8AC3E}">
        <p14:creationId xmlns:p14="http://schemas.microsoft.com/office/powerpoint/2010/main" val="39154308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/>
          </a:bodyPr>
          <a:lstStyle/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Time: 690.713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vs </a:t>
            </a:r>
            <a:r>
              <a:rPr lang="ru-RU" sz="1800" dirty="0">
                <a:solidFill>
                  <a:schemeClr val="tx1"/>
                </a:solidFill>
                <a:latin typeface="Courier" pitchFamily="2" charset="0"/>
              </a:rPr>
              <a:t>0.105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ru-RU" sz="1800" b="1" dirty="0">
                <a:solidFill>
                  <a:schemeClr val="tx1"/>
                </a:solidFill>
                <a:latin typeface="Courier" pitchFamily="2" charset="0"/>
              </a:rPr>
              <a:t>Ускорение в 3450 раз!</a:t>
            </a:r>
          </a:p>
          <a:p>
            <a:pPr marL="146939" indent="0">
              <a:buNone/>
            </a:pPr>
            <a:endParaRPr lang="ru-RU" sz="1800" b="1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pgconf_pkey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: 214 MB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strange     : 215 MB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normal      : 464 MB</a:t>
            </a:r>
            <a:r>
              <a:rPr lang="ru-RU" sz="1800" dirty="0">
                <a:solidFill>
                  <a:schemeClr val="tx1"/>
                </a:solidFill>
                <a:latin typeface="Courier" pitchFamily="2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&lt;-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perfect     : 21 MB  &lt;-</a:t>
            </a:r>
            <a:br>
              <a:rPr lang="en-US" sz="1800" dirty="0">
                <a:solidFill>
                  <a:schemeClr val="tx1"/>
                </a:solidFill>
                <a:latin typeface="Courier" pitchFamily="2" charset="0"/>
              </a:rPr>
            </a:br>
            <a:r>
              <a:rPr lang="ru-RU" sz="1800" b="1" dirty="0">
                <a:solidFill>
                  <a:schemeClr val="tx1"/>
                </a:solidFill>
                <a:latin typeface="Courier" pitchFamily="2" charset="0"/>
              </a:rPr>
              <a:t>Уменьшение размеров в 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22 </a:t>
            </a:r>
            <a:r>
              <a:rPr lang="ru-RU" sz="1800" b="1" dirty="0">
                <a:solidFill>
                  <a:schemeClr val="tx1"/>
                </a:solidFill>
                <a:latin typeface="Courier" pitchFamily="2" charset="0"/>
              </a:rPr>
              <a:t>раза!</a:t>
            </a:r>
            <a:endParaRPr lang="en-US" sz="1800" b="1" dirty="0">
              <a:solidFill>
                <a:schemeClr val="tx1"/>
              </a:solidFill>
              <a:latin typeface="Courier" pitchFamily="2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17</a:t>
            </a:r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Что стало лучше</a:t>
            </a:r>
          </a:p>
        </p:txBody>
      </p:sp>
    </p:spTree>
    <p:extLst>
      <p:ext uri="{BB962C8B-B14F-4D97-AF65-F5344CB8AC3E}">
        <p14:creationId xmlns:p14="http://schemas.microsoft.com/office/powerpoint/2010/main" val="15932499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D97F72-CF3E-7842-B845-DAE3FDD79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Indexes</a:t>
            </a:r>
            <a:br>
              <a:rPr lang="ru-RU" dirty="0"/>
            </a:br>
            <a:r>
              <a:rPr lang="en-US" dirty="0" err="1"/>
              <a:t>clickhouse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A457499-21D8-DE44-A564-85D578E53E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032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/>
          </a:bodyPr>
          <a:lstStyle/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select sum (amount)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from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where state = '</a:t>
            </a:r>
            <a:r>
              <a:rPr lang="ru-RU" sz="1800" dirty="0">
                <a:solidFill>
                  <a:schemeClr val="tx1"/>
                </a:solidFill>
                <a:latin typeface="Courier" pitchFamily="2" charset="0"/>
              </a:rPr>
              <a:t>обработано'</a:t>
            </a:r>
          </a:p>
          <a:p>
            <a:pPr marL="146939" indent="0">
              <a:buNone/>
            </a:pPr>
            <a:r>
              <a:rPr lang="ru-RU" sz="1800" dirty="0">
                <a:solidFill>
                  <a:schemeClr val="tx1"/>
                </a:solidFill>
                <a:latin typeface="Courier" pitchFamily="2" charset="0"/>
              </a:rPr>
              <a:t>   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and item = '</a:t>
            </a:r>
            <a:r>
              <a:rPr lang="ru-RU" sz="1800" dirty="0">
                <a:solidFill>
                  <a:schemeClr val="tx1"/>
                </a:solidFill>
                <a:latin typeface="Courier" pitchFamily="2" charset="0"/>
              </a:rPr>
              <a:t>апельсин'</a:t>
            </a:r>
          </a:p>
          <a:p>
            <a:pPr marL="146939" indent="0">
              <a:buNone/>
            </a:pPr>
            <a:r>
              <a:rPr lang="ru-RU" sz="1800" dirty="0">
                <a:solidFill>
                  <a:schemeClr val="tx1"/>
                </a:solidFill>
                <a:latin typeface="Courier" pitchFamily="2" charset="0"/>
              </a:rPr>
              <a:t>   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and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created_at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between '2021-10-23 00:00'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       and '2021-10-24 00:00';</a:t>
            </a:r>
          </a:p>
          <a:p>
            <a:pPr marL="146939" indent="0">
              <a:buNone/>
            </a:pP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2</a:t>
            </a:r>
            <a:r>
              <a:rPr lang="ru-RU" dirty="0"/>
              <a:t>0</a:t>
            </a:r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Онлайн статистика</a:t>
            </a:r>
          </a:p>
        </p:txBody>
      </p:sp>
    </p:spTree>
    <p:extLst>
      <p:ext uri="{BB962C8B-B14F-4D97-AF65-F5344CB8AC3E}">
        <p14:creationId xmlns:p14="http://schemas.microsoft.com/office/powerpoint/2010/main" val="31125897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 fontScale="85000" lnSpcReduction="10000"/>
          </a:bodyPr>
          <a:lstStyle/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Finalize Aggregate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-&gt;  Partial Aggregate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-&gt;  Parallel Seq Scan on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Filter: ((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created_at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&gt;= '2021-10-23 00:00') AND 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         (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created_at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&lt;= '2021-10-24 00:00') AND 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         (state = '</a:t>
            </a:r>
            <a:r>
              <a:rPr lang="ru-RU" sz="1800" dirty="0">
                <a:solidFill>
                  <a:schemeClr val="tx1"/>
                </a:solidFill>
                <a:latin typeface="Courier" pitchFamily="2" charset="0"/>
              </a:rPr>
              <a:t>обработано'::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text) AND 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         (item = '</a:t>
            </a:r>
            <a:r>
              <a:rPr lang="ru-RU" sz="1800" dirty="0">
                <a:solidFill>
                  <a:schemeClr val="tx1"/>
                </a:solidFill>
                <a:latin typeface="Courier" pitchFamily="2" charset="0"/>
              </a:rPr>
              <a:t>апельсин'::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text))</a:t>
            </a:r>
          </a:p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              Rows Removed by Filter: 3323792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Planning Time: 0.087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Execution Time: 357.851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b="1" dirty="0">
              <a:solidFill>
                <a:schemeClr val="tx1"/>
              </a:solidFill>
              <a:latin typeface="Courier" pitchFamily="2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2</a:t>
            </a:r>
            <a:r>
              <a:rPr lang="ru-RU" dirty="0"/>
              <a:t>1</a:t>
            </a:r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План без индексов</a:t>
            </a:r>
          </a:p>
        </p:txBody>
      </p:sp>
    </p:spTree>
    <p:extLst>
      <p:ext uri="{BB962C8B-B14F-4D97-AF65-F5344CB8AC3E}">
        <p14:creationId xmlns:p14="http://schemas.microsoft.com/office/powerpoint/2010/main" val="7684393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/>
          </a:bodyPr>
          <a:lstStyle/>
          <a:p>
            <a:pPr marL="146939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attname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 | state</a:t>
            </a:r>
          </a:p>
          <a:p>
            <a:pPr marL="146939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null_frac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| 0</a:t>
            </a:r>
          </a:p>
          <a:p>
            <a:pPr marL="146939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n_distinct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| 3</a:t>
            </a:r>
          </a:p>
          <a:p>
            <a:pPr marL="146939" indent="0">
              <a:buNone/>
            </a:pP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most_common_vals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      | {</a:t>
            </a:r>
            <a:r>
              <a:rPr lang="ru-RU" sz="1800" b="1" dirty="0" err="1">
                <a:solidFill>
                  <a:schemeClr val="tx1"/>
                </a:solidFill>
                <a:latin typeface="Courier" pitchFamily="2" charset="0"/>
              </a:rPr>
              <a:t>обработано,ожидает,ошибка</a:t>
            </a:r>
            <a:r>
              <a:rPr lang="ru-RU" sz="1800" b="1" dirty="0">
                <a:solidFill>
                  <a:schemeClr val="tx1"/>
                </a:solidFill>
                <a:latin typeface="Courier" pitchFamily="2" charset="0"/>
              </a:rPr>
              <a:t>}</a:t>
            </a:r>
          </a:p>
          <a:p>
            <a:pPr marL="146939" indent="0">
              <a:buNone/>
            </a:pP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most_common_freqs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     | {0.89863336,0.09996667,0.0014}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correlation            | 0.81656545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22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А если взглянуть на статистику?</a:t>
            </a:r>
          </a:p>
        </p:txBody>
      </p:sp>
    </p:spTree>
    <p:extLst>
      <p:ext uri="{BB962C8B-B14F-4D97-AF65-F5344CB8AC3E}">
        <p14:creationId xmlns:p14="http://schemas.microsoft.com/office/powerpoint/2010/main" val="6241400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/>
          </a:bodyPr>
          <a:lstStyle/>
          <a:p>
            <a:pPr marL="146939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attname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 | item</a:t>
            </a:r>
          </a:p>
          <a:p>
            <a:pPr marL="146939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null_frac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| 0</a:t>
            </a:r>
          </a:p>
          <a:p>
            <a:pPr marL="146939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n_distinct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| 5</a:t>
            </a:r>
          </a:p>
          <a:p>
            <a:pPr marL="146939" indent="0">
              <a:buNone/>
            </a:pP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most_common_vals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      | {</a:t>
            </a:r>
            <a:r>
              <a:rPr lang="ru-RU" sz="1800" b="1" dirty="0" err="1">
                <a:solidFill>
                  <a:schemeClr val="tx1"/>
                </a:solidFill>
                <a:latin typeface="Courier" pitchFamily="2" charset="0"/>
              </a:rPr>
              <a:t>дыня,тыква,апельсин</a:t>
            </a:r>
            <a:r>
              <a:rPr lang="ru-RU" sz="1800" b="1" dirty="0">
                <a:solidFill>
                  <a:schemeClr val="tx1"/>
                </a:solidFill>
                <a:latin typeface="Courier" pitchFamily="2" charset="0"/>
              </a:rPr>
              <a:t>,</a:t>
            </a:r>
            <a:br>
              <a:rPr lang="en-US" sz="1800" b="1" dirty="0">
                <a:solidFill>
                  <a:schemeClr val="tx1"/>
                </a:solidFill>
                <a:latin typeface="Courier" pitchFamily="2" charset="0"/>
              </a:rPr>
            </a:b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                      |  </a:t>
            </a:r>
            <a:r>
              <a:rPr lang="ru-RU" sz="1800" b="1" dirty="0" err="1">
                <a:solidFill>
                  <a:schemeClr val="tx1"/>
                </a:solidFill>
                <a:latin typeface="Courier" pitchFamily="2" charset="0"/>
              </a:rPr>
              <a:t>яблоко,персик</a:t>
            </a:r>
            <a:r>
              <a:rPr lang="ru-RU" sz="1800" b="1" dirty="0">
                <a:solidFill>
                  <a:schemeClr val="tx1"/>
                </a:solidFill>
                <a:latin typeface="Courier" pitchFamily="2" charset="0"/>
              </a:rPr>
              <a:t>}</a:t>
            </a:r>
          </a:p>
          <a:p>
            <a:pPr marL="146939" indent="0">
              <a:buNone/>
            </a:pP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most_common_freqs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     | {0.59943336,0.27633333,</a:t>
            </a:r>
            <a:br>
              <a:rPr lang="en-US" sz="1800" b="1" dirty="0">
                <a:solidFill>
                  <a:schemeClr val="tx1"/>
                </a:solidFill>
                <a:latin typeface="Courier" pitchFamily="2" charset="0"/>
              </a:rPr>
            </a:b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                      |  0.0994,0.022,0.0028333333}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correlation            | 0.44420442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23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А если взглянуть на статистику?</a:t>
            </a:r>
          </a:p>
        </p:txBody>
      </p:sp>
    </p:spTree>
    <p:extLst>
      <p:ext uri="{BB962C8B-B14F-4D97-AF65-F5344CB8AC3E}">
        <p14:creationId xmlns:p14="http://schemas.microsoft.com/office/powerpoint/2010/main" val="32492971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 fontScale="85000" lnSpcReduction="20000"/>
          </a:bodyPr>
          <a:lstStyle/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create index normal on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(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created_at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, item);</a:t>
            </a:r>
          </a:p>
          <a:p>
            <a:pPr marL="146939" indent="0">
              <a:buNone/>
            </a:pP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Aggregate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-&gt;  Index Scan using normal on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Index Cond: ((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created_at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&gt;= '2021-10-23 00:00') AND 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       (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created_at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&lt;= '2021-10-24 00:00') AND 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       (item = '</a:t>
            </a:r>
            <a:r>
              <a:rPr lang="ru-RU" sz="1800" dirty="0">
                <a:solidFill>
                  <a:schemeClr val="tx1"/>
                </a:solidFill>
                <a:latin typeface="Courier" pitchFamily="2" charset="0"/>
              </a:rPr>
              <a:t>апельсин'::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text))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Filter: (state = '</a:t>
            </a:r>
            <a:r>
              <a:rPr lang="ru-RU" sz="1800" dirty="0">
                <a:solidFill>
                  <a:schemeClr val="tx1"/>
                </a:solidFill>
                <a:latin typeface="Courier" pitchFamily="2" charset="0"/>
              </a:rPr>
              <a:t>обработано'::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text)</a:t>
            </a:r>
          </a:p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        Rows Removed by Filter: 3122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Planning Time: 0.124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Execution Time: 32.788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b="1" dirty="0">
              <a:solidFill>
                <a:schemeClr val="tx1"/>
              </a:solidFill>
              <a:latin typeface="Courier" pitchFamily="2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24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Хороший индекс</a:t>
            </a:r>
          </a:p>
        </p:txBody>
      </p:sp>
    </p:spTree>
    <p:extLst>
      <p:ext uri="{BB962C8B-B14F-4D97-AF65-F5344CB8AC3E}">
        <p14:creationId xmlns:p14="http://schemas.microsoft.com/office/powerpoint/2010/main" val="33143873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 fontScale="85000" lnSpcReduction="20000"/>
          </a:bodyPr>
          <a:lstStyle/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create index special on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(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created_at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, item)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include (amount) where state = '</a:t>
            </a:r>
            <a:r>
              <a:rPr lang="ru-RU" sz="1800" dirty="0">
                <a:solidFill>
                  <a:schemeClr val="tx1"/>
                </a:solidFill>
                <a:latin typeface="Courier" pitchFamily="2" charset="0"/>
              </a:rPr>
              <a:t>обработано';</a:t>
            </a:r>
          </a:p>
          <a:p>
            <a:pPr marL="146939" indent="0">
              <a:buNone/>
            </a:pPr>
            <a:endParaRPr lang="ru-RU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ru-RU" sz="1800" dirty="0">
                <a:solidFill>
                  <a:schemeClr val="tx1"/>
                </a:solidFill>
                <a:latin typeface="Courier" pitchFamily="2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Aggregate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-&gt;  Index Only Scan using special on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Index Cond: ((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created_at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&gt;= '2021-10-23 00:00') AND 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       (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created_at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&lt;= '2021-10-24 00:00') AND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                 (item = '</a:t>
            </a:r>
            <a:r>
              <a:rPr lang="ru-RU" sz="1800" dirty="0">
                <a:solidFill>
                  <a:schemeClr val="tx1"/>
                </a:solidFill>
                <a:latin typeface="Courier" pitchFamily="2" charset="0"/>
              </a:rPr>
              <a:t>апельсин'::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text))</a:t>
            </a:r>
          </a:p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        Heap Fetches: 28624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Planning Time: 0.144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 Execution Time: 30.084 </a:t>
            </a:r>
            <a:r>
              <a:rPr lang="en-US" sz="1800" b="1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b="1" dirty="0">
              <a:solidFill>
                <a:schemeClr val="tx1"/>
              </a:solidFill>
              <a:latin typeface="Courier" pitchFamily="2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25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Шаг к колоночным базам</a:t>
            </a:r>
          </a:p>
        </p:txBody>
      </p:sp>
    </p:spTree>
    <p:extLst>
      <p:ext uri="{BB962C8B-B14F-4D97-AF65-F5344CB8AC3E}">
        <p14:creationId xmlns:p14="http://schemas.microsoft.com/office/powerpoint/2010/main" val="10052392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/>
          </a:bodyPr>
          <a:lstStyle/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Time: 357.851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vs </a:t>
            </a:r>
            <a:r>
              <a:rPr lang="ru-RU" sz="1800" dirty="0">
                <a:solidFill>
                  <a:schemeClr val="tx1"/>
                </a:solidFill>
                <a:latin typeface="Courier" pitchFamily="2" charset="0"/>
              </a:rPr>
              <a:t>30.084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ms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ru-RU" sz="1800" b="1" dirty="0">
                <a:solidFill>
                  <a:schemeClr val="tx1"/>
                </a:solidFill>
                <a:latin typeface="Courier" pitchFamily="2" charset="0"/>
              </a:rPr>
              <a:t>Ускорение в </a:t>
            </a: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11</a:t>
            </a:r>
            <a:r>
              <a:rPr lang="ru-RU" sz="1800" b="1" dirty="0">
                <a:solidFill>
                  <a:schemeClr val="tx1"/>
                </a:solidFill>
                <a:latin typeface="Courier" pitchFamily="2" charset="0"/>
              </a:rPr>
              <a:t> раз!</a:t>
            </a:r>
          </a:p>
          <a:p>
            <a:pPr marL="146939" indent="0">
              <a:buNone/>
            </a:pPr>
            <a:endParaRPr lang="ru-RU" sz="1800" b="1" dirty="0">
              <a:solidFill>
                <a:schemeClr val="tx1"/>
              </a:solidFill>
              <a:latin typeface="Courier" pitchFamily="2" charset="0"/>
            </a:endParaRPr>
          </a:p>
          <a:p>
            <a:pPr marL="146939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pgconf_pkey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: 214 MB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normal      : 395 MB</a:t>
            </a:r>
          </a:p>
          <a:p>
            <a:pPr marL="146939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special     : 379 MB</a:t>
            </a:r>
          </a:p>
          <a:p>
            <a:pPr marL="146939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" pitchFamily="2" charset="0"/>
              </a:rPr>
              <a:t>Special </a:t>
            </a:r>
            <a:r>
              <a:rPr lang="ru-RU" sz="1800" b="1" dirty="0">
                <a:solidFill>
                  <a:schemeClr val="tx1"/>
                </a:solidFill>
                <a:latin typeface="Courier" pitchFamily="2" charset="0"/>
              </a:rPr>
              <a:t>хоть и перегружен, но меньшего размера.</a:t>
            </a:r>
            <a:endParaRPr lang="en-US" sz="1800" b="1" dirty="0">
              <a:solidFill>
                <a:schemeClr val="tx1"/>
              </a:solidFill>
              <a:latin typeface="Courier" pitchFamily="2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17</a:t>
            </a:r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Что стало лучше</a:t>
            </a:r>
          </a:p>
        </p:txBody>
      </p:sp>
    </p:spTree>
    <p:extLst>
      <p:ext uri="{BB962C8B-B14F-4D97-AF65-F5344CB8AC3E}">
        <p14:creationId xmlns:p14="http://schemas.microsoft.com/office/powerpoint/2010/main" val="3738018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D97F72-CF3E-7842-B845-DAE3FDD79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Indexes</a:t>
            </a:r>
            <a:br>
              <a:rPr lang="ru-RU" dirty="0"/>
            </a:br>
            <a:r>
              <a:rPr lang="ru-RU" dirty="0"/>
              <a:t>С чего начать?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A457499-21D8-DE44-A564-85D578E53E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40004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0BC4B35E-BCBB-5D4A-9971-1D82C99E52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Андрей Сальников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90AA23F-BA03-FE49-A9A3-F38D00D2DD88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Autofit/>
          </a:bodyPr>
          <a:lstStyle/>
          <a:p>
            <a:r>
              <a:rPr lang="en-US" sz="930" dirty="0" err="1"/>
              <a:t>andrey.salnikov@dataegret.com</a:t>
            </a:r>
            <a:endParaRPr lang="ru-RU" sz="93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4E30E5-37AE-CE4A-AFC5-59D2626583EC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1559505" y="2138579"/>
            <a:ext cx="5585833" cy="1204037"/>
          </a:xfrm>
        </p:spPr>
        <p:txBody>
          <a:bodyPr/>
          <a:lstStyle/>
          <a:p>
            <a:r>
              <a:rPr lang="ru-RU" sz="6000" dirty="0"/>
              <a:t>Спасибо!</a:t>
            </a:r>
          </a:p>
        </p:txBody>
      </p:sp>
    </p:spTree>
    <p:extLst>
      <p:ext uri="{BB962C8B-B14F-4D97-AF65-F5344CB8AC3E}">
        <p14:creationId xmlns:p14="http://schemas.microsoft.com/office/powerpoint/2010/main" val="2189881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1C1D4C53-50B1-0541-889A-17D9E3848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49572"/>
            <a:ext cx="8261046" cy="3170004"/>
          </a:xfrm>
        </p:spPr>
        <p:txBody>
          <a:bodyPr>
            <a:normAutofit lnSpcReduction="10000"/>
          </a:bodyPr>
          <a:lstStyle/>
          <a:p>
            <a:pPr marL="146939" indent="0">
              <a:buNone/>
            </a:pPr>
            <a:r>
              <a:rPr lang="en-US" sz="1800" dirty="0"/>
              <a:t>CREATE [ UNIQUE ] INDEX [ CONCURRENTLY ]</a:t>
            </a:r>
            <a:br>
              <a:rPr lang="en-US" sz="1800" dirty="0"/>
            </a:br>
            <a:r>
              <a:rPr lang="en-US" sz="1800" dirty="0"/>
              <a:t>  [ [ IF NOT EXISTS ] </a:t>
            </a:r>
            <a:r>
              <a:rPr lang="en-US" sz="1800" b="1" i="1" dirty="0"/>
              <a:t>name</a:t>
            </a:r>
            <a:r>
              <a:rPr lang="en-US" sz="1800" dirty="0"/>
              <a:t> ] ON [ ONLY ] </a:t>
            </a:r>
            <a:r>
              <a:rPr lang="en-US" sz="1800" b="1" i="1" dirty="0" err="1"/>
              <a:t>table_name</a:t>
            </a:r>
            <a:r>
              <a:rPr lang="en-US" sz="1800" dirty="0"/>
              <a:t>[ USING </a:t>
            </a:r>
            <a:r>
              <a:rPr lang="en-US" sz="1800" b="1" i="1" dirty="0"/>
              <a:t>method</a:t>
            </a:r>
            <a:r>
              <a:rPr lang="en-US" sz="1800" dirty="0"/>
              <a:t> ]</a:t>
            </a:r>
            <a:br>
              <a:rPr lang="en-US" sz="1800" dirty="0"/>
            </a:br>
            <a:r>
              <a:rPr lang="en-US" sz="1800" dirty="0"/>
              <a:t>  ( { </a:t>
            </a:r>
            <a:r>
              <a:rPr lang="en-US" sz="1800" b="1" i="1" dirty="0" err="1"/>
              <a:t>column_name</a:t>
            </a:r>
            <a:r>
              <a:rPr lang="en-US" sz="1800" dirty="0"/>
              <a:t> | ( </a:t>
            </a:r>
            <a:r>
              <a:rPr lang="en-US" sz="1800" b="1" i="1" dirty="0"/>
              <a:t>expression</a:t>
            </a:r>
            <a:r>
              <a:rPr lang="en-US" sz="1800" dirty="0"/>
              <a:t> ) }</a:t>
            </a:r>
            <a:br>
              <a:rPr lang="en-US" sz="1800" dirty="0"/>
            </a:br>
            <a:r>
              <a:rPr lang="en-US" sz="1800" dirty="0"/>
              <a:t>     [ COLLATE </a:t>
            </a:r>
            <a:r>
              <a:rPr lang="en-US" sz="1800" b="1" i="1" dirty="0"/>
              <a:t>collation</a:t>
            </a:r>
            <a:r>
              <a:rPr lang="en-US" sz="1800" dirty="0"/>
              <a:t> ] [ </a:t>
            </a:r>
            <a:r>
              <a:rPr lang="en-US" sz="1800" b="1" i="1" dirty="0" err="1"/>
              <a:t>opclass</a:t>
            </a:r>
            <a:r>
              <a:rPr lang="en-US" sz="1800" dirty="0"/>
              <a:t> ] [ ASC | DESC ]</a:t>
            </a:r>
            <a:br>
              <a:rPr lang="en-US" sz="1800" dirty="0"/>
            </a:br>
            <a:r>
              <a:rPr lang="en-US" sz="1800" dirty="0"/>
              <a:t>     [ NULLS { FIRST | LAST } ]</a:t>
            </a:r>
            <a:br>
              <a:rPr lang="en-US" sz="1800" dirty="0"/>
            </a:br>
            <a:r>
              <a:rPr lang="en-US" sz="1800" dirty="0"/>
              <a:t>     [, ...] )</a:t>
            </a:r>
            <a:br>
              <a:rPr lang="en-US" sz="1800" dirty="0"/>
            </a:br>
            <a:r>
              <a:rPr lang="en-US" sz="1800" dirty="0"/>
              <a:t>  [ INCLUDE ( </a:t>
            </a:r>
            <a:r>
              <a:rPr lang="en-US" sz="1800" b="1" i="1" dirty="0" err="1"/>
              <a:t>column_name</a:t>
            </a:r>
            <a:r>
              <a:rPr lang="en-US" sz="1800" dirty="0"/>
              <a:t> [, ...] ) ]</a:t>
            </a:r>
            <a:br>
              <a:rPr lang="en-US" sz="1800" dirty="0"/>
            </a:br>
            <a:r>
              <a:rPr lang="en-US" sz="1800" dirty="0"/>
              <a:t>  [ WITH ( </a:t>
            </a:r>
            <a:r>
              <a:rPr lang="en-US" sz="1800" b="1" i="1" dirty="0" err="1"/>
              <a:t>storage_parameter</a:t>
            </a:r>
            <a:r>
              <a:rPr lang="en-US" sz="1800" dirty="0"/>
              <a:t> [= </a:t>
            </a:r>
            <a:r>
              <a:rPr lang="en-US" sz="1800" b="1" i="1" dirty="0"/>
              <a:t>value</a:t>
            </a:r>
            <a:r>
              <a:rPr lang="en-US" sz="1800" dirty="0"/>
              <a:t>] [, ... ] ) ]</a:t>
            </a:r>
            <a:br>
              <a:rPr lang="en-US" sz="1800" dirty="0"/>
            </a:br>
            <a:r>
              <a:rPr lang="en-US" sz="1800" dirty="0"/>
              <a:t>  [ TABLESPACE </a:t>
            </a:r>
            <a:r>
              <a:rPr lang="en-US" sz="1800" b="1" i="1" dirty="0" err="1"/>
              <a:t>tablespace_name</a:t>
            </a:r>
            <a:r>
              <a:rPr lang="en-US" sz="1800" dirty="0"/>
              <a:t> ]</a:t>
            </a:r>
            <a:br>
              <a:rPr lang="en-US" sz="1800" dirty="0"/>
            </a:br>
            <a:r>
              <a:rPr lang="en-US" sz="1800" dirty="0"/>
              <a:t>  [ WHERE </a:t>
            </a:r>
            <a:r>
              <a:rPr lang="en-US" sz="1800" b="1" i="1" dirty="0"/>
              <a:t>predicate</a:t>
            </a:r>
            <a:r>
              <a:rPr lang="en-US" sz="1800" dirty="0"/>
              <a:t> ]</a:t>
            </a:r>
          </a:p>
          <a:p>
            <a:pPr marL="146939" indent="0">
              <a:buNone/>
            </a:pP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86040B1-AD4B-EE42-849B-D11218DE7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6AC2563-E9C9-F849-B7B7-2773E3367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2AC41D49-94BD-ED47-BFA1-CA128A3FCE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74" y="117955"/>
            <a:ext cx="750589" cy="596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5462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/>
          </a:bodyPr>
          <a:lstStyle/>
          <a:p>
            <a:r>
              <a:rPr lang="ru-RU" sz="1800" dirty="0"/>
              <a:t>Что такое индексы?</a:t>
            </a:r>
          </a:p>
          <a:p>
            <a:pPr lvl="1"/>
            <a:r>
              <a:rPr lang="ru-RU" sz="1800" dirty="0"/>
              <a:t>Легализованные костыли для ускорения (</a:t>
            </a:r>
            <a:r>
              <a:rPr lang="en-US" sz="1800" dirty="0"/>
              <a:t>pk)</a:t>
            </a:r>
            <a:endParaRPr lang="ru-RU" sz="1800" dirty="0"/>
          </a:p>
          <a:p>
            <a:r>
              <a:rPr lang="ru-RU" sz="1800" dirty="0"/>
              <a:t>Какова расплата?</a:t>
            </a:r>
          </a:p>
          <a:p>
            <a:pPr lvl="1"/>
            <a:r>
              <a:rPr lang="ru-RU" sz="1800" dirty="0"/>
              <a:t>Замедление записи в таблицы (80% к 20%)</a:t>
            </a:r>
          </a:p>
          <a:p>
            <a:pPr lvl="1"/>
            <a:r>
              <a:rPr lang="ru-RU" sz="1800" dirty="0"/>
              <a:t>Дополнительные объемы дискового пространства</a:t>
            </a:r>
          </a:p>
          <a:p>
            <a:pPr lvl="1"/>
            <a:r>
              <a:rPr lang="ru-RU" sz="1800" dirty="0"/>
              <a:t>Усложненное техническое обслуживание (</a:t>
            </a:r>
            <a:r>
              <a:rPr lang="en-US" sz="1800" dirty="0"/>
              <a:t>bloat)</a:t>
            </a:r>
            <a:endParaRPr lang="ru-RU" sz="1800" dirty="0"/>
          </a:p>
          <a:p>
            <a:r>
              <a:rPr lang="ru-RU" sz="1800" dirty="0"/>
              <a:t>Все ли индексы полезны?</a:t>
            </a:r>
          </a:p>
          <a:p>
            <a:pPr lvl="1"/>
            <a:r>
              <a:rPr lang="ru-RU" sz="1800" dirty="0"/>
              <a:t>Нет, нет и нет.</a:t>
            </a:r>
            <a:endParaRPr lang="en-US" sz="18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ЗС</a:t>
            </a:r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Здравый смысл</a:t>
            </a:r>
          </a:p>
        </p:txBody>
      </p:sp>
    </p:spTree>
    <p:extLst>
      <p:ext uri="{BB962C8B-B14F-4D97-AF65-F5344CB8AC3E}">
        <p14:creationId xmlns:p14="http://schemas.microsoft.com/office/powerpoint/2010/main" val="211296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/>
          </a:bodyPr>
          <a:lstStyle/>
          <a:p>
            <a:r>
              <a:rPr lang="ru-RU" sz="1800" dirty="0"/>
              <a:t>Ориентироваться только на продуктовое окружение</a:t>
            </a:r>
          </a:p>
          <a:p>
            <a:pPr lvl="1"/>
            <a:r>
              <a:rPr lang="ru-RU" sz="1800" dirty="0"/>
              <a:t>Тестовые окружения не соответствуют реальности</a:t>
            </a:r>
          </a:p>
          <a:p>
            <a:pPr lvl="1"/>
            <a:r>
              <a:rPr lang="ru-RU" sz="1800" dirty="0"/>
              <a:t>Обладать статистикой нагрузки на БД от запросов</a:t>
            </a:r>
          </a:p>
          <a:p>
            <a:pPr lvl="2"/>
            <a:r>
              <a:rPr lang="en-US" sz="1800" dirty="0" err="1"/>
              <a:t>pg_stat_statments</a:t>
            </a:r>
            <a:r>
              <a:rPr lang="en-US" sz="1800" dirty="0"/>
              <a:t> – </a:t>
            </a:r>
            <a:r>
              <a:rPr lang="ru-RU" sz="1800" dirty="0"/>
              <a:t>хорошо</a:t>
            </a:r>
          </a:p>
          <a:p>
            <a:pPr lvl="2"/>
            <a:r>
              <a:rPr lang="en-US" sz="1800" dirty="0" err="1"/>
              <a:t>pgBadger</a:t>
            </a:r>
            <a:r>
              <a:rPr lang="en-US" sz="1800" dirty="0"/>
              <a:t> – </a:t>
            </a:r>
            <a:r>
              <a:rPr lang="ru-RU" sz="1800" dirty="0"/>
              <a:t>с осторожностью</a:t>
            </a:r>
          </a:p>
          <a:p>
            <a:pPr lvl="1"/>
            <a:r>
              <a:rPr lang="ru-RU" sz="1800" dirty="0"/>
              <a:t>Иметь примеры запросов с параметрами</a:t>
            </a:r>
            <a:endParaRPr lang="en-US" sz="1800" dirty="0"/>
          </a:p>
          <a:p>
            <a:pPr lvl="2"/>
            <a:r>
              <a:rPr lang="ru-RU" sz="1800" dirty="0"/>
              <a:t>Для понимания входящих параметров запроса</a:t>
            </a:r>
          </a:p>
          <a:p>
            <a:pPr lvl="2"/>
            <a:r>
              <a:rPr lang="ru-RU" sz="1800" dirty="0"/>
              <a:t>Необходимо для проверки</a:t>
            </a:r>
            <a:endParaRPr lang="en-US" sz="18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ЗС</a:t>
            </a:r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Начальная информация</a:t>
            </a:r>
          </a:p>
        </p:txBody>
      </p:sp>
    </p:spTree>
    <p:extLst>
      <p:ext uri="{BB962C8B-B14F-4D97-AF65-F5344CB8AC3E}">
        <p14:creationId xmlns:p14="http://schemas.microsoft.com/office/powerpoint/2010/main" val="289215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/>
          </a:bodyPr>
          <a:lstStyle/>
          <a:p>
            <a:r>
              <a:rPr lang="ru-RU" sz="1800" dirty="0"/>
              <a:t>Уметь читать статистику распределения данных</a:t>
            </a:r>
            <a:r>
              <a:rPr lang="en-US" sz="1800" dirty="0"/>
              <a:t> (</a:t>
            </a:r>
            <a:r>
              <a:rPr lang="ru-RU" sz="1800" dirty="0"/>
              <a:t>планировщик)</a:t>
            </a:r>
          </a:p>
          <a:p>
            <a:r>
              <a:rPr lang="ru-RU" sz="1800" dirty="0"/>
              <a:t>Представление </a:t>
            </a:r>
            <a:r>
              <a:rPr lang="en-US" sz="1800" dirty="0" err="1"/>
              <a:t>pg_stats</a:t>
            </a:r>
            <a:endParaRPr lang="ru-RU" sz="1800" dirty="0"/>
          </a:p>
          <a:p>
            <a:pPr lvl="1"/>
            <a:r>
              <a:rPr lang="ru-RU" sz="1800" dirty="0"/>
              <a:t>Уникальность значений</a:t>
            </a:r>
            <a:r>
              <a:rPr lang="en-US" sz="1800" dirty="0"/>
              <a:t>: </a:t>
            </a:r>
            <a:r>
              <a:rPr lang="en-US" sz="1800" dirty="0" err="1"/>
              <a:t>n_distinct</a:t>
            </a:r>
            <a:endParaRPr lang="ru-RU" sz="1800" dirty="0"/>
          </a:p>
          <a:p>
            <a:pPr lvl="1"/>
            <a:r>
              <a:rPr lang="ru-RU" sz="1800" dirty="0"/>
              <a:t>Упорядоченность значений</a:t>
            </a:r>
            <a:r>
              <a:rPr lang="en-US" sz="1800" dirty="0"/>
              <a:t>: correlation</a:t>
            </a:r>
            <a:endParaRPr lang="ru-RU" sz="1800" dirty="0"/>
          </a:p>
          <a:p>
            <a:pPr lvl="1"/>
            <a:r>
              <a:rPr lang="ru-RU" sz="1800" dirty="0"/>
              <a:t>Объемы </a:t>
            </a:r>
            <a:r>
              <a:rPr lang="en-US" sz="1800" dirty="0"/>
              <a:t>null: </a:t>
            </a:r>
            <a:r>
              <a:rPr lang="en-US" sz="1800" dirty="0" err="1"/>
              <a:t>null_frac</a:t>
            </a:r>
            <a:endParaRPr lang="en-US" sz="1800" dirty="0"/>
          </a:p>
          <a:p>
            <a:pPr lvl="1"/>
            <a:r>
              <a:rPr lang="ru-RU" sz="1800" dirty="0"/>
              <a:t>Частые значения: </a:t>
            </a:r>
            <a:r>
              <a:rPr lang="en-US" sz="1800" dirty="0" err="1"/>
              <a:t>most_common_vals</a:t>
            </a:r>
            <a:r>
              <a:rPr lang="ru-RU" sz="1800" dirty="0"/>
              <a:t> и </a:t>
            </a:r>
            <a:r>
              <a:rPr lang="en-US" sz="1800" dirty="0" err="1"/>
              <a:t>most_common_freqs</a:t>
            </a:r>
            <a:endParaRPr lang="ru-RU" sz="1800" dirty="0"/>
          </a:p>
          <a:p>
            <a:r>
              <a:rPr lang="ru-RU" sz="1800" dirty="0"/>
              <a:t>Вручную собрать более полную статистику (</a:t>
            </a:r>
            <a:r>
              <a:rPr lang="en-US" sz="1800" dirty="0"/>
              <a:t>sample 30k)</a:t>
            </a:r>
            <a:endParaRPr lang="ru-RU" sz="1800" dirty="0"/>
          </a:p>
          <a:p>
            <a:pPr lvl="1"/>
            <a:r>
              <a:rPr lang="ru-RU" sz="1800" dirty="0"/>
              <a:t>Подозрения, что в статистике есть существенные промахи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ЗС</a:t>
            </a:r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Начальная информация</a:t>
            </a:r>
          </a:p>
        </p:txBody>
      </p:sp>
    </p:spTree>
    <p:extLst>
      <p:ext uri="{BB962C8B-B14F-4D97-AF65-F5344CB8AC3E}">
        <p14:creationId xmlns:p14="http://schemas.microsoft.com/office/powerpoint/2010/main" val="2180337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79E5904-D4F3-1A4F-A497-464A549F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620" y="1057523"/>
            <a:ext cx="8261046" cy="3162053"/>
          </a:xfrm>
        </p:spPr>
        <p:txBody>
          <a:bodyPr>
            <a:normAutofit/>
          </a:bodyPr>
          <a:lstStyle/>
          <a:p>
            <a:r>
              <a:rPr lang="en-US" sz="1800" dirty="0" err="1"/>
              <a:t>btree</a:t>
            </a:r>
            <a:endParaRPr lang="en-US" sz="1800" dirty="0"/>
          </a:p>
          <a:p>
            <a:pPr lvl="1"/>
            <a:r>
              <a:rPr lang="ru-RU" sz="1800" dirty="0"/>
              <a:t>Наиболее распространённый тип индексов</a:t>
            </a:r>
          </a:p>
          <a:p>
            <a:pPr lvl="1"/>
            <a:r>
              <a:rPr lang="ru-RU" sz="1800" dirty="0"/>
              <a:t>Алгоритмы работы и модель хранения улучшаются</a:t>
            </a:r>
          </a:p>
          <a:p>
            <a:pPr lvl="1"/>
            <a:r>
              <a:rPr lang="ru-RU" sz="1800" dirty="0"/>
              <a:t>Покрывает 90% задач</a:t>
            </a:r>
          </a:p>
          <a:p>
            <a:pPr lvl="1"/>
            <a:r>
              <a:rPr lang="ru-RU" sz="1800" dirty="0"/>
              <a:t>Легко создать ориентируясь на статистику по таблице</a:t>
            </a:r>
          </a:p>
          <a:p>
            <a:r>
              <a:rPr lang="en-US" sz="1800" dirty="0"/>
              <a:t>hash</a:t>
            </a:r>
          </a:p>
          <a:p>
            <a:pPr lvl="1"/>
            <a:r>
              <a:rPr lang="ru-RU" sz="1800" dirty="0"/>
              <a:t>Мой любимый тип индексов</a:t>
            </a:r>
          </a:p>
          <a:p>
            <a:pPr lvl="1"/>
            <a:r>
              <a:rPr lang="ru-RU" sz="1800" dirty="0"/>
              <a:t>Абсолютно бесполезен, используйте </a:t>
            </a:r>
            <a:r>
              <a:rPr lang="en-US" sz="1800" dirty="0" err="1"/>
              <a:t>btree</a:t>
            </a:r>
            <a:endParaRPr lang="en-US" sz="18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9B9361-3415-634B-8AEB-29BD43623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ТИ</a:t>
            </a:r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CB9B3A-CFB5-D64E-AC3F-DF843248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Типы индексов</a:t>
            </a:r>
          </a:p>
        </p:txBody>
      </p:sp>
    </p:spTree>
    <p:extLst>
      <p:ext uri="{BB962C8B-B14F-4D97-AF65-F5344CB8AC3E}">
        <p14:creationId xmlns:p14="http://schemas.microsoft.com/office/powerpoint/2010/main" val="361714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DE_Theme">
  <a:themeElements>
    <a:clrScheme name="data_egret">
      <a:dk1>
        <a:srgbClr val="2D2D2D"/>
      </a:dk1>
      <a:lt1>
        <a:srgbClr val="FFFFFF"/>
      </a:lt1>
      <a:dk2>
        <a:srgbClr val="FCC858"/>
      </a:dk2>
      <a:lt2>
        <a:srgbClr val="E8E9E9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2345</TotalTime>
  <Words>1995</Words>
  <Application>Microsoft Macintosh PowerPoint</Application>
  <PresentationFormat>Экран (16:9)</PresentationFormat>
  <Paragraphs>342</Paragraphs>
  <Slides>40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5" baseType="lpstr">
      <vt:lpstr>Courier</vt:lpstr>
      <vt:lpstr>Gill Sans</vt:lpstr>
      <vt:lpstr>Arial</vt:lpstr>
      <vt:lpstr>Open Sans</vt:lpstr>
      <vt:lpstr>DE_Theme</vt:lpstr>
      <vt:lpstr>Индексы в помощь приложениям.</vt:lpstr>
      <vt:lpstr>Кто такие Data Egret</vt:lpstr>
      <vt:lpstr>Важные оговорки</vt:lpstr>
      <vt:lpstr>Indexes С чего начать?</vt:lpstr>
      <vt:lpstr>Презентация PowerPoint</vt:lpstr>
      <vt:lpstr>Здравый смысл</vt:lpstr>
      <vt:lpstr>Начальная информация</vt:lpstr>
      <vt:lpstr>Начальная информация</vt:lpstr>
      <vt:lpstr>Типы индексов</vt:lpstr>
      <vt:lpstr>Типы индексов</vt:lpstr>
      <vt:lpstr>Типы индексов</vt:lpstr>
      <vt:lpstr>Indexes null or not null</vt:lpstr>
      <vt:lpstr>Таблица для тренировок</vt:lpstr>
      <vt:lpstr>Таблица для тренировок</vt:lpstr>
      <vt:lpstr>Удаляем строку</vt:lpstr>
      <vt:lpstr>Удаляем строку (под капотом)</vt:lpstr>
      <vt:lpstr>Ускоряем проверку FK</vt:lpstr>
      <vt:lpstr>Ускоряем проверку FK (под капотом)</vt:lpstr>
      <vt:lpstr>Смотрим статистику</vt:lpstr>
      <vt:lpstr>Уменьшаем проверку FK</vt:lpstr>
      <vt:lpstr>Уменьшаем проверку FK (под капотом)</vt:lpstr>
      <vt:lpstr>Что стало лучше с FK</vt:lpstr>
      <vt:lpstr>Indexes partial</vt:lpstr>
      <vt:lpstr>Поиск необработанных событий</vt:lpstr>
      <vt:lpstr>Запрос в лоб</vt:lpstr>
      <vt:lpstr>Странный вариант</vt:lpstr>
      <vt:lpstr>Хороший вариант</vt:lpstr>
      <vt:lpstr>А если взглянуть на статистику?</vt:lpstr>
      <vt:lpstr>А если взглянуть на статистику?</vt:lpstr>
      <vt:lpstr>Почти идеал</vt:lpstr>
      <vt:lpstr>Что стало лучше</vt:lpstr>
      <vt:lpstr>Indexes clickhouse</vt:lpstr>
      <vt:lpstr>Онлайн статистика</vt:lpstr>
      <vt:lpstr>План без индексов</vt:lpstr>
      <vt:lpstr>А если взглянуть на статистику?</vt:lpstr>
      <vt:lpstr>А если взглянуть на статистику?</vt:lpstr>
      <vt:lpstr>Хороший индекс</vt:lpstr>
      <vt:lpstr>Шаг к колоночным базам</vt:lpstr>
      <vt:lpstr>Что стало лучше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Индексы в помощь приложениям.</dc:title>
  <dc:creator>Пользователь Microsoft Office</dc:creator>
  <cp:lastModifiedBy>Andrey Salnikov</cp:lastModifiedBy>
  <cp:revision>15</cp:revision>
  <dcterms:created xsi:type="dcterms:W3CDTF">2017-03-23T19:41:12Z</dcterms:created>
  <dcterms:modified xsi:type="dcterms:W3CDTF">2021-10-24T01:34:11Z</dcterms:modified>
</cp:coreProperties>
</file>